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5"/>
  </p:notesMasterIdLst>
  <p:sldIdLst>
    <p:sldId id="265" r:id="rId3"/>
    <p:sldId id="493" r:id="rId4"/>
    <p:sldId id="266" r:id="rId5"/>
    <p:sldId id="267" r:id="rId6"/>
    <p:sldId id="268"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489" r:id="rId27"/>
    <p:sldId id="320" r:id="rId28"/>
    <p:sldId id="503" r:id="rId29"/>
    <p:sldId id="500" r:id="rId30"/>
    <p:sldId id="501" r:id="rId31"/>
    <p:sldId id="324" r:id="rId32"/>
    <p:sldId id="295" r:id="rId33"/>
    <p:sldId id="325" r:id="rId34"/>
    <p:sldId id="502" r:id="rId35"/>
    <p:sldId id="492" r:id="rId36"/>
    <p:sldId id="491" r:id="rId37"/>
    <p:sldId id="381" r:id="rId38"/>
    <p:sldId id="504" r:id="rId39"/>
    <p:sldId id="505" r:id="rId40"/>
    <p:sldId id="506" r:id="rId41"/>
    <p:sldId id="507" r:id="rId42"/>
    <p:sldId id="497" r:id="rId43"/>
    <p:sldId id="50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Stanley" initials="KS" lastIdx="2" clrIdx="0">
    <p:extLst>
      <p:ext uri="{19B8F6BF-5375-455C-9EA6-DF929625EA0E}">
        <p15:presenceInfo xmlns:p15="http://schemas.microsoft.com/office/powerpoint/2012/main" userId="S::katie.stanley@advocatehealthllc.com::8f0e7665-3d62-4322-996d-1262e5e9d4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D3D"/>
    <a:srgbClr val="34AD13"/>
    <a:srgbClr val="6D6E71"/>
    <a:srgbClr val="96C03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E9500-058D-4AB5-BF9C-0C692942ED7A}" v="25" dt="2023-10-16T21:47:16.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0" autoAdjust="0"/>
    <p:restoredTop sz="67758" autoAdjust="0"/>
  </p:normalViewPr>
  <p:slideViewPr>
    <p:cSldViewPr snapToGrid="0">
      <p:cViewPr varScale="1">
        <p:scale>
          <a:sx n="56" d="100"/>
          <a:sy n="56" d="100"/>
        </p:scale>
        <p:origin x="1435" y="3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sa Morris" userId="aa0fbbf3-1197-4456-a624-5e2b28534271" providerId="ADAL" clId="{018E9500-058D-4AB5-BF9C-0C692942ED7A}"/>
    <pc:docChg chg="custSel modSld">
      <pc:chgData name="Alissa Morris" userId="aa0fbbf3-1197-4456-a624-5e2b28534271" providerId="ADAL" clId="{018E9500-058D-4AB5-BF9C-0C692942ED7A}" dt="2023-10-16T21:47:16.567" v="172" actId="20577"/>
      <pc:docMkLst>
        <pc:docMk/>
      </pc:docMkLst>
      <pc:sldChg chg="modSp mod">
        <pc:chgData name="Alissa Morris" userId="aa0fbbf3-1197-4456-a624-5e2b28534271" providerId="ADAL" clId="{018E9500-058D-4AB5-BF9C-0C692942ED7A}" dt="2023-10-16T21:46:58.531" v="170" actId="20577"/>
        <pc:sldMkLst>
          <pc:docMk/>
          <pc:sldMk cId="1162911983" sldId="265"/>
        </pc:sldMkLst>
        <pc:spChg chg="mod">
          <ac:chgData name="Alissa Morris" userId="aa0fbbf3-1197-4456-a624-5e2b28534271" providerId="ADAL" clId="{018E9500-058D-4AB5-BF9C-0C692942ED7A}" dt="2023-10-16T21:46:58.531" v="170" actId="20577"/>
          <ac:spMkLst>
            <pc:docMk/>
            <pc:sldMk cId="1162911983" sldId="265"/>
            <ac:spMk id="2" creationId="{6F45F1E5-04BB-4AD5-BA35-AC463D31B768}"/>
          </ac:spMkLst>
        </pc:spChg>
      </pc:sldChg>
      <pc:sldChg chg="addSp delSp modSp mod delAnim modAnim">
        <pc:chgData name="Alissa Morris" userId="aa0fbbf3-1197-4456-a624-5e2b28534271" providerId="ADAL" clId="{018E9500-058D-4AB5-BF9C-0C692942ED7A}" dt="2023-10-16T21:37:58.797" v="6"/>
        <pc:sldMkLst>
          <pc:docMk/>
          <pc:sldMk cId="1247086583" sldId="268"/>
        </pc:sldMkLst>
        <pc:picChg chg="add mod">
          <ac:chgData name="Alissa Morris" userId="aa0fbbf3-1197-4456-a624-5e2b28534271" providerId="ADAL" clId="{018E9500-058D-4AB5-BF9C-0C692942ED7A}" dt="2023-10-16T21:37:55.983" v="5" actId="1076"/>
          <ac:picMkLst>
            <pc:docMk/>
            <pc:sldMk cId="1247086583" sldId="268"/>
            <ac:picMk id="3" creationId="{85947D87-3247-FFC4-B417-A9F822A64649}"/>
          </ac:picMkLst>
        </pc:picChg>
        <pc:picChg chg="del">
          <ac:chgData name="Alissa Morris" userId="aa0fbbf3-1197-4456-a624-5e2b28534271" providerId="ADAL" clId="{018E9500-058D-4AB5-BF9C-0C692942ED7A}" dt="2023-10-16T21:37:25.452" v="0" actId="478"/>
          <ac:picMkLst>
            <pc:docMk/>
            <pc:sldMk cId="1247086583" sldId="268"/>
            <ac:picMk id="22" creationId="{BAA89747-F78E-4EC1-8878-FBB5B1E3BD25}"/>
          </ac:picMkLst>
        </pc:picChg>
      </pc:sldChg>
      <pc:sldChg chg="modSp mod modNotesTx">
        <pc:chgData name="Alissa Morris" userId="aa0fbbf3-1197-4456-a624-5e2b28534271" providerId="ADAL" clId="{018E9500-058D-4AB5-BF9C-0C692942ED7A}" dt="2023-10-16T21:47:16.567" v="172" actId="20577"/>
        <pc:sldMkLst>
          <pc:docMk/>
          <pc:sldMk cId="3052396559" sldId="305"/>
        </pc:sldMkLst>
        <pc:spChg chg="mod">
          <ac:chgData name="Alissa Morris" userId="aa0fbbf3-1197-4456-a624-5e2b28534271" providerId="ADAL" clId="{018E9500-058D-4AB5-BF9C-0C692942ED7A}" dt="2023-10-16T21:38:53.609" v="10" actId="20577"/>
          <ac:spMkLst>
            <pc:docMk/>
            <pc:sldMk cId="3052396559" sldId="305"/>
            <ac:spMk id="3" creationId="{ED765C95-1385-49BC-A7F9-C00AEB78B2D3}"/>
          </ac:spMkLst>
        </pc:spChg>
        <pc:spChg chg="mod">
          <ac:chgData name="Alissa Morris" userId="aa0fbbf3-1197-4456-a624-5e2b28534271" providerId="ADAL" clId="{018E9500-058D-4AB5-BF9C-0C692942ED7A}" dt="2023-10-16T21:39:18.400" v="22" actId="20577"/>
          <ac:spMkLst>
            <pc:docMk/>
            <pc:sldMk cId="3052396559" sldId="305"/>
            <ac:spMk id="5" creationId="{80825783-80EE-44E0-A888-D5041355029E}"/>
          </ac:spMkLst>
        </pc:spChg>
        <pc:spChg chg="mod">
          <ac:chgData name="Alissa Morris" userId="aa0fbbf3-1197-4456-a624-5e2b28534271" providerId="ADAL" clId="{018E9500-058D-4AB5-BF9C-0C692942ED7A}" dt="2023-10-16T21:47:16.567" v="172" actId="20577"/>
          <ac:spMkLst>
            <pc:docMk/>
            <pc:sldMk cId="3052396559" sldId="305"/>
            <ac:spMk id="10" creationId="{7778CC1D-B268-429C-AD7B-51121CFBF521}"/>
          </ac:spMkLst>
        </pc:spChg>
      </pc:sldChg>
      <pc:sldChg chg="modSp">
        <pc:chgData name="Alissa Morris" userId="aa0fbbf3-1197-4456-a624-5e2b28534271" providerId="ADAL" clId="{018E9500-058D-4AB5-BF9C-0C692942ED7A}" dt="2023-10-16T21:41:45.526" v="38" actId="20577"/>
        <pc:sldMkLst>
          <pc:docMk/>
          <pc:sldMk cId="2782148940" sldId="306"/>
        </pc:sldMkLst>
        <pc:spChg chg="mod">
          <ac:chgData name="Alissa Morris" userId="aa0fbbf3-1197-4456-a624-5e2b28534271" providerId="ADAL" clId="{018E9500-058D-4AB5-BF9C-0C692942ED7A}" dt="2023-10-16T21:41:45.526" v="38" actId="20577"/>
          <ac:spMkLst>
            <pc:docMk/>
            <pc:sldMk cId="2782148940" sldId="306"/>
            <ac:spMk id="7" creationId="{60781A6A-D347-4672-A560-EF9CC879B166}"/>
          </ac:spMkLst>
        </pc:spChg>
      </pc:sldChg>
      <pc:sldChg chg="modSp modNotesTx">
        <pc:chgData name="Alissa Morris" userId="aa0fbbf3-1197-4456-a624-5e2b28534271" providerId="ADAL" clId="{018E9500-058D-4AB5-BF9C-0C692942ED7A}" dt="2023-10-16T21:43:20.135" v="87" actId="20577"/>
        <pc:sldMkLst>
          <pc:docMk/>
          <pc:sldMk cId="431879313" sldId="311"/>
        </pc:sldMkLst>
        <pc:spChg chg="mod">
          <ac:chgData name="Alissa Morris" userId="aa0fbbf3-1197-4456-a624-5e2b28534271" providerId="ADAL" clId="{018E9500-058D-4AB5-BF9C-0C692942ED7A}" dt="2023-10-16T21:42:38.877" v="56" actId="20577"/>
          <ac:spMkLst>
            <pc:docMk/>
            <pc:sldMk cId="431879313" sldId="311"/>
            <ac:spMk id="5" creationId="{CE7E5619-6BD2-4056-9333-8D46D655012C}"/>
          </ac:spMkLst>
        </pc:spChg>
      </pc:sldChg>
      <pc:sldChg chg="modSp mod modNotesTx">
        <pc:chgData name="Alissa Morris" userId="aa0fbbf3-1197-4456-a624-5e2b28534271" providerId="ADAL" clId="{018E9500-058D-4AB5-BF9C-0C692942ED7A}" dt="2023-10-16T21:46:21.078" v="168" actId="20577"/>
        <pc:sldMkLst>
          <pc:docMk/>
          <pc:sldMk cId="520292088" sldId="500"/>
        </pc:sldMkLst>
        <pc:spChg chg="mod">
          <ac:chgData name="Alissa Morris" userId="aa0fbbf3-1197-4456-a624-5e2b28534271" providerId="ADAL" clId="{018E9500-058D-4AB5-BF9C-0C692942ED7A}" dt="2023-10-16T21:44:27.689" v="95" actId="20577"/>
          <ac:spMkLst>
            <pc:docMk/>
            <pc:sldMk cId="520292088" sldId="500"/>
            <ac:spMk id="5" creationId="{FA273464-D0B8-4AA7-B166-17A361D1220E}"/>
          </ac:spMkLst>
        </pc:spChg>
        <pc:spChg chg="mod">
          <ac:chgData name="Alissa Morris" userId="aa0fbbf3-1197-4456-a624-5e2b28534271" providerId="ADAL" clId="{018E9500-058D-4AB5-BF9C-0C692942ED7A}" dt="2023-10-16T21:44:36.343" v="105" actId="20577"/>
          <ac:spMkLst>
            <pc:docMk/>
            <pc:sldMk cId="520292088" sldId="500"/>
            <ac:spMk id="6" creationId="{09A763A7-AF87-4D34-AF64-BA3D0FFA179F}"/>
          </ac:spMkLst>
        </pc:spChg>
        <pc:spChg chg="mod">
          <ac:chgData name="Alissa Morris" userId="aa0fbbf3-1197-4456-a624-5e2b28534271" providerId="ADAL" clId="{018E9500-058D-4AB5-BF9C-0C692942ED7A}" dt="2023-10-16T21:44:42.162" v="115" actId="20577"/>
          <ac:spMkLst>
            <pc:docMk/>
            <pc:sldMk cId="520292088" sldId="500"/>
            <ac:spMk id="7" creationId="{B2FBB37A-054A-4DB4-A97E-A0865536372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3CF25-09B6-4828-BA8B-6FA7F105A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862A588-5117-47F9-9FAD-98ADC103BDAE}">
      <dgm:prSet phldrT="[Text]"/>
      <dgm:spPr>
        <a:solidFill>
          <a:srgbClr val="96C03D"/>
        </a:solidFill>
      </dgm:spPr>
      <dgm:t>
        <a:bodyPr/>
        <a:lstStyle/>
        <a:p>
          <a:r>
            <a:rPr lang="en-US" dirty="0"/>
            <a:t>Tier 1</a:t>
          </a:r>
        </a:p>
      </dgm:t>
    </dgm:pt>
    <dgm:pt modelId="{D0129FF9-BA1F-41C1-BACA-FE4A4824FE10}" type="parTrans" cxnId="{E453A42C-FA53-4E74-A1F0-4CFCDDFCFE7B}">
      <dgm:prSet/>
      <dgm:spPr/>
      <dgm:t>
        <a:bodyPr/>
        <a:lstStyle/>
        <a:p>
          <a:endParaRPr lang="en-US"/>
        </a:p>
      </dgm:t>
    </dgm:pt>
    <dgm:pt modelId="{4C4D743E-5630-48E3-BFDD-2F9FCA96F9A7}" type="sibTrans" cxnId="{E453A42C-FA53-4E74-A1F0-4CFCDDFCFE7B}">
      <dgm:prSet/>
      <dgm:spPr/>
      <dgm:t>
        <a:bodyPr/>
        <a:lstStyle/>
        <a:p>
          <a:endParaRPr lang="en-US"/>
        </a:p>
      </dgm:t>
    </dgm:pt>
    <dgm:pt modelId="{FED33B67-9207-4C2E-AD49-898433209C0B}">
      <dgm:prSet phldrT="[Text]" custT="1"/>
      <dgm:spPr/>
      <dgm:t>
        <a:bodyPr/>
        <a:lstStyle/>
        <a:p>
          <a:r>
            <a:rPr lang="en-US" sz="2000" dirty="0"/>
            <a:t>$</a:t>
          </a:r>
        </a:p>
      </dgm:t>
    </dgm:pt>
    <dgm:pt modelId="{D3A56080-35CE-4E50-9D06-1AB46E5F5DFB}" type="parTrans" cxnId="{BF8D81C8-F317-48F9-9128-771480F47A02}">
      <dgm:prSet/>
      <dgm:spPr/>
      <dgm:t>
        <a:bodyPr/>
        <a:lstStyle/>
        <a:p>
          <a:endParaRPr lang="en-US"/>
        </a:p>
      </dgm:t>
    </dgm:pt>
    <dgm:pt modelId="{E456DEE2-56E5-42E7-BE65-D54516E7DD69}" type="sibTrans" cxnId="{BF8D81C8-F317-48F9-9128-771480F47A02}">
      <dgm:prSet/>
      <dgm:spPr/>
      <dgm:t>
        <a:bodyPr/>
        <a:lstStyle/>
        <a:p>
          <a:endParaRPr lang="en-US"/>
        </a:p>
      </dgm:t>
    </dgm:pt>
    <dgm:pt modelId="{E88F7ECF-E95C-4027-87F2-CBF3B3588CF0}">
      <dgm:prSet phldrT="[Text]" custT="1"/>
      <dgm:spPr/>
      <dgm:t>
        <a:bodyPr/>
        <a:lstStyle/>
        <a:p>
          <a:r>
            <a:rPr lang="en-US" sz="2000" dirty="0"/>
            <a:t>Most generic prescriptions</a:t>
          </a:r>
        </a:p>
      </dgm:t>
    </dgm:pt>
    <dgm:pt modelId="{72E1AD9B-7108-49EC-ACD4-F354F38629AD}" type="parTrans" cxnId="{92D70D53-988F-4329-B342-311C55A70DA5}">
      <dgm:prSet/>
      <dgm:spPr/>
      <dgm:t>
        <a:bodyPr/>
        <a:lstStyle/>
        <a:p>
          <a:endParaRPr lang="en-US"/>
        </a:p>
      </dgm:t>
    </dgm:pt>
    <dgm:pt modelId="{F7C9CC8B-6849-4368-A50B-247238F1D733}" type="sibTrans" cxnId="{92D70D53-988F-4329-B342-311C55A70DA5}">
      <dgm:prSet/>
      <dgm:spPr/>
      <dgm:t>
        <a:bodyPr/>
        <a:lstStyle/>
        <a:p>
          <a:endParaRPr lang="en-US"/>
        </a:p>
      </dgm:t>
    </dgm:pt>
    <dgm:pt modelId="{35D3D473-3AED-4289-BA04-5A1026441FA7}">
      <dgm:prSet phldrT="[Text]"/>
      <dgm:spPr>
        <a:solidFill>
          <a:srgbClr val="34AD13"/>
        </a:solidFill>
      </dgm:spPr>
      <dgm:t>
        <a:bodyPr/>
        <a:lstStyle/>
        <a:p>
          <a:r>
            <a:rPr lang="en-US" dirty="0"/>
            <a:t>Tier 2</a:t>
          </a:r>
        </a:p>
      </dgm:t>
    </dgm:pt>
    <dgm:pt modelId="{35B8E6BD-17F3-4405-9257-6FBC89D7C717}" type="parTrans" cxnId="{A8058F9D-1F2D-4AF3-9104-985C6E7A1531}">
      <dgm:prSet/>
      <dgm:spPr/>
      <dgm:t>
        <a:bodyPr/>
        <a:lstStyle/>
        <a:p>
          <a:endParaRPr lang="en-US"/>
        </a:p>
      </dgm:t>
    </dgm:pt>
    <dgm:pt modelId="{2064112B-2B46-4457-9A5A-2DF45C2A5817}" type="sibTrans" cxnId="{A8058F9D-1F2D-4AF3-9104-985C6E7A1531}">
      <dgm:prSet/>
      <dgm:spPr/>
      <dgm:t>
        <a:bodyPr/>
        <a:lstStyle/>
        <a:p>
          <a:endParaRPr lang="en-US"/>
        </a:p>
      </dgm:t>
    </dgm:pt>
    <dgm:pt modelId="{A60B2F0A-1590-4B7F-9A70-FAA869898154}">
      <dgm:prSet phldrT="[Text]" custT="1"/>
      <dgm:spPr/>
      <dgm:t>
        <a:bodyPr/>
        <a:lstStyle/>
        <a:p>
          <a:r>
            <a:rPr lang="en-US" sz="2000" dirty="0"/>
            <a:t>$$</a:t>
          </a:r>
        </a:p>
      </dgm:t>
    </dgm:pt>
    <dgm:pt modelId="{BAC52795-5391-4CF6-B48F-DC5C411580E3}" type="parTrans" cxnId="{BDCADB61-F745-49B5-8A38-EC21AD7552E0}">
      <dgm:prSet/>
      <dgm:spPr/>
      <dgm:t>
        <a:bodyPr/>
        <a:lstStyle/>
        <a:p>
          <a:endParaRPr lang="en-US"/>
        </a:p>
      </dgm:t>
    </dgm:pt>
    <dgm:pt modelId="{88677446-7C30-4025-BF81-54E2B544240D}" type="sibTrans" cxnId="{BDCADB61-F745-49B5-8A38-EC21AD7552E0}">
      <dgm:prSet/>
      <dgm:spPr/>
      <dgm:t>
        <a:bodyPr/>
        <a:lstStyle/>
        <a:p>
          <a:endParaRPr lang="en-US"/>
        </a:p>
      </dgm:t>
    </dgm:pt>
    <dgm:pt modelId="{8D9B788B-93A3-4049-BB96-20C1DD0698A1}">
      <dgm:prSet phldrT="[Text]" custT="1"/>
      <dgm:spPr/>
      <dgm:t>
        <a:bodyPr/>
        <a:lstStyle/>
        <a:p>
          <a:r>
            <a:rPr lang="en-US" sz="2000" dirty="0"/>
            <a:t>Preferred, brand name prescriptions</a:t>
          </a:r>
        </a:p>
      </dgm:t>
    </dgm:pt>
    <dgm:pt modelId="{3E30C229-4A10-45A9-B9D2-B149AB25B7DD}" type="parTrans" cxnId="{D5CE6C68-40F0-43F4-9696-93853229E7D7}">
      <dgm:prSet/>
      <dgm:spPr/>
      <dgm:t>
        <a:bodyPr/>
        <a:lstStyle/>
        <a:p>
          <a:endParaRPr lang="en-US"/>
        </a:p>
      </dgm:t>
    </dgm:pt>
    <dgm:pt modelId="{40C102AB-2860-457F-BE57-70E738B06F20}" type="sibTrans" cxnId="{D5CE6C68-40F0-43F4-9696-93853229E7D7}">
      <dgm:prSet/>
      <dgm:spPr/>
      <dgm:t>
        <a:bodyPr/>
        <a:lstStyle/>
        <a:p>
          <a:endParaRPr lang="en-US"/>
        </a:p>
      </dgm:t>
    </dgm:pt>
    <dgm:pt modelId="{266A4D99-3A1E-484A-952B-8C2BDDB5E0B8}">
      <dgm:prSet phldrT="[Text]"/>
      <dgm:spPr>
        <a:solidFill>
          <a:srgbClr val="6D6E71"/>
        </a:solidFill>
      </dgm:spPr>
      <dgm:t>
        <a:bodyPr/>
        <a:lstStyle/>
        <a:p>
          <a:r>
            <a:rPr lang="en-US" dirty="0"/>
            <a:t>Tier 4</a:t>
          </a:r>
        </a:p>
      </dgm:t>
    </dgm:pt>
    <dgm:pt modelId="{EC6C543B-1D63-4FD3-8F1C-6A564C1BA2F9}" type="parTrans" cxnId="{D034B35F-2C91-4027-A5C0-2576CAD55CBE}">
      <dgm:prSet/>
      <dgm:spPr/>
      <dgm:t>
        <a:bodyPr/>
        <a:lstStyle/>
        <a:p>
          <a:endParaRPr lang="en-US"/>
        </a:p>
      </dgm:t>
    </dgm:pt>
    <dgm:pt modelId="{76019154-D549-4492-AA04-D09B5778FB31}" type="sibTrans" cxnId="{D034B35F-2C91-4027-A5C0-2576CAD55CBE}">
      <dgm:prSet/>
      <dgm:spPr/>
      <dgm:t>
        <a:bodyPr/>
        <a:lstStyle/>
        <a:p>
          <a:endParaRPr lang="en-US"/>
        </a:p>
      </dgm:t>
    </dgm:pt>
    <dgm:pt modelId="{B8161C21-DC72-4627-9ED4-BCF2A3ADB3F1}">
      <dgm:prSet phldrT="[Text]" custT="1"/>
      <dgm:spPr/>
      <dgm:t>
        <a:bodyPr/>
        <a:lstStyle/>
        <a:p>
          <a:r>
            <a:rPr lang="en-US" sz="2000" dirty="0"/>
            <a:t>$$$$</a:t>
          </a:r>
        </a:p>
      </dgm:t>
    </dgm:pt>
    <dgm:pt modelId="{C4469CCC-F6F4-4ECC-B52C-15116FFF182A}" type="parTrans" cxnId="{E36648C2-59A5-4640-91BF-637926875CF5}">
      <dgm:prSet/>
      <dgm:spPr/>
      <dgm:t>
        <a:bodyPr/>
        <a:lstStyle/>
        <a:p>
          <a:endParaRPr lang="en-US"/>
        </a:p>
      </dgm:t>
    </dgm:pt>
    <dgm:pt modelId="{64A360BC-0841-4CD8-9699-F3BC3FF5174D}" type="sibTrans" cxnId="{E36648C2-59A5-4640-91BF-637926875CF5}">
      <dgm:prSet/>
      <dgm:spPr/>
      <dgm:t>
        <a:bodyPr/>
        <a:lstStyle/>
        <a:p>
          <a:endParaRPr lang="en-US"/>
        </a:p>
      </dgm:t>
    </dgm:pt>
    <dgm:pt modelId="{10EDA60F-2516-4CB9-B11D-161A3C2619E3}">
      <dgm:prSet phldrT="[Text]" custT="1"/>
      <dgm:spPr/>
      <dgm:t>
        <a:bodyPr/>
        <a:lstStyle/>
        <a:p>
          <a:r>
            <a:rPr lang="en-US" sz="2000" dirty="0"/>
            <a:t>Specialty, very high-cost prescriptions</a:t>
          </a:r>
        </a:p>
      </dgm:t>
    </dgm:pt>
    <dgm:pt modelId="{C811E2EC-E486-4E92-953B-24A32417F9EB}" type="parTrans" cxnId="{4731CF74-6E60-4131-82AF-80022B082EDF}">
      <dgm:prSet/>
      <dgm:spPr/>
      <dgm:t>
        <a:bodyPr/>
        <a:lstStyle/>
        <a:p>
          <a:endParaRPr lang="en-US"/>
        </a:p>
      </dgm:t>
    </dgm:pt>
    <dgm:pt modelId="{31EF368F-E758-4FEC-B679-1E5AB2054215}" type="sibTrans" cxnId="{4731CF74-6E60-4131-82AF-80022B082EDF}">
      <dgm:prSet/>
      <dgm:spPr/>
      <dgm:t>
        <a:bodyPr/>
        <a:lstStyle/>
        <a:p>
          <a:endParaRPr lang="en-US"/>
        </a:p>
      </dgm:t>
    </dgm:pt>
    <dgm:pt modelId="{63D6CCEB-A82C-413D-85B8-3C7231ABCF21}">
      <dgm:prSet phldrT="[Text]"/>
      <dgm:spPr>
        <a:solidFill>
          <a:schemeClr val="accent6">
            <a:lumMod val="75000"/>
          </a:schemeClr>
        </a:solidFill>
      </dgm:spPr>
      <dgm:t>
        <a:bodyPr/>
        <a:lstStyle/>
        <a:p>
          <a:r>
            <a:rPr lang="en-US" dirty="0"/>
            <a:t>Tier 3</a:t>
          </a:r>
        </a:p>
      </dgm:t>
    </dgm:pt>
    <dgm:pt modelId="{76B395F9-607A-4ADB-AD95-E8C62FD012A8}" type="parTrans" cxnId="{7FFC1C5B-1763-43FB-8AAD-CF937949DFDD}">
      <dgm:prSet/>
      <dgm:spPr/>
      <dgm:t>
        <a:bodyPr/>
        <a:lstStyle/>
        <a:p>
          <a:endParaRPr lang="en-US"/>
        </a:p>
      </dgm:t>
    </dgm:pt>
    <dgm:pt modelId="{DD3CAD26-221D-4EEA-A3DB-5636C2717288}" type="sibTrans" cxnId="{7FFC1C5B-1763-43FB-8AAD-CF937949DFDD}">
      <dgm:prSet/>
      <dgm:spPr/>
      <dgm:t>
        <a:bodyPr/>
        <a:lstStyle/>
        <a:p>
          <a:endParaRPr lang="en-US"/>
        </a:p>
      </dgm:t>
    </dgm:pt>
    <dgm:pt modelId="{9E8A7AA0-1540-4D4F-87A7-89428EF48FBE}">
      <dgm:prSet phldrT="[Text]" custT="1"/>
      <dgm:spPr/>
      <dgm:t>
        <a:bodyPr/>
        <a:lstStyle/>
        <a:p>
          <a:r>
            <a:rPr lang="en-US" sz="2000" dirty="0"/>
            <a:t>$$$</a:t>
          </a:r>
        </a:p>
      </dgm:t>
    </dgm:pt>
    <dgm:pt modelId="{E5736BF9-AA80-4E04-9283-354DA39B3B6C}" type="parTrans" cxnId="{2423F55D-A8BE-42F4-B80D-C5416473FBF2}">
      <dgm:prSet/>
      <dgm:spPr/>
      <dgm:t>
        <a:bodyPr/>
        <a:lstStyle/>
        <a:p>
          <a:endParaRPr lang="en-US"/>
        </a:p>
      </dgm:t>
    </dgm:pt>
    <dgm:pt modelId="{8200AEC6-1E65-4405-BB91-C4B57D15F36B}" type="sibTrans" cxnId="{2423F55D-A8BE-42F4-B80D-C5416473FBF2}">
      <dgm:prSet/>
      <dgm:spPr/>
      <dgm:t>
        <a:bodyPr/>
        <a:lstStyle/>
        <a:p>
          <a:endParaRPr lang="en-US"/>
        </a:p>
      </dgm:t>
    </dgm:pt>
    <dgm:pt modelId="{838E0CC2-C0BA-42D8-B764-CDF99C6C5CB0}">
      <dgm:prSet phldrT="[Text]" custT="1"/>
      <dgm:spPr/>
      <dgm:t>
        <a:bodyPr/>
        <a:lstStyle/>
        <a:p>
          <a:r>
            <a:rPr lang="en-US" sz="2000" dirty="0"/>
            <a:t>Non-preferred, brand name prescriptions</a:t>
          </a:r>
        </a:p>
      </dgm:t>
    </dgm:pt>
    <dgm:pt modelId="{8A78B41C-B14F-4475-9601-CB34B08D924F}" type="parTrans" cxnId="{911D0105-09D3-4760-AECF-C3505760970D}">
      <dgm:prSet/>
      <dgm:spPr/>
      <dgm:t>
        <a:bodyPr/>
        <a:lstStyle/>
        <a:p>
          <a:endParaRPr lang="en-US"/>
        </a:p>
      </dgm:t>
    </dgm:pt>
    <dgm:pt modelId="{379D8BDA-D9FF-4A1B-8F66-8C6648AE0F64}" type="sibTrans" cxnId="{911D0105-09D3-4760-AECF-C3505760970D}">
      <dgm:prSet/>
      <dgm:spPr/>
      <dgm:t>
        <a:bodyPr/>
        <a:lstStyle/>
        <a:p>
          <a:endParaRPr lang="en-US"/>
        </a:p>
      </dgm:t>
    </dgm:pt>
    <dgm:pt modelId="{807A6306-A2D6-4E0F-86CB-24AC826E0CD3}" type="pres">
      <dgm:prSet presAssocID="{F9C3CF25-09B6-4828-BA8B-6FA7F105AA9F}" presName="linearFlow" presStyleCnt="0">
        <dgm:presLayoutVars>
          <dgm:dir/>
          <dgm:animLvl val="lvl"/>
          <dgm:resizeHandles val="exact"/>
        </dgm:presLayoutVars>
      </dgm:prSet>
      <dgm:spPr/>
    </dgm:pt>
    <dgm:pt modelId="{2A4D039F-DEBB-4AF2-ABA0-2715E7118893}" type="pres">
      <dgm:prSet presAssocID="{4862A588-5117-47F9-9FAD-98ADC103BDAE}" presName="composite" presStyleCnt="0"/>
      <dgm:spPr/>
    </dgm:pt>
    <dgm:pt modelId="{B1D43B87-F62E-47C2-95FA-A195E0EB94F6}" type="pres">
      <dgm:prSet presAssocID="{4862A588-5117-47F9-9FAD-98ADC103BDAE}" presName="parentText" presStyleLbl="alignNode1" presStyleIdx="0" presStyleCnt="4">
        <dgm:presLayoutVars>
          <dgm:chMax val="1"/>
          <dgm:bulletEnabled val="1"/>
        </dgm:presLayoutVars>
      </dgm:prSet>
      <dgm:spPr/>
    </dgm:pt>
    <dgm:pt modelId="{677340B2-F6EF-4B20-BBA2-292F2565AC9E}" type="pres">
      <dgm:prSet presAssocID="{4862A588-5117-47F9-9FAD-98ADC103BDAE}" presName="descendantText" presStyleLbl="alignAcc1" presStyleIdx="0" presStyleCnt="4">
        <dgm:presLayoutVars>
          <dgm:bulletEnabled val="1"/>
        </dgm:presLayoutVars>
      </dgm:prSet>
      <dgm:spPr/>
    </dgm:pt>
    <dgm:pt modelId="{3DA9D3DC-99E1-4D47-87B8-D2BA0BAC60FB}" type="pres">
      <dgm:prSet presAssocID="{4C4D743E-5630-48E3-BFDD-2F9FCA96F9A7}" presName="sp" presStyleCnt="0"/>
      <dgm:spPr/>
    </dgm:pt>
    <dgm:pt modelId="{A8828DFB-4A0F-4B99-9372-BFF2EB78C052}" type="pres">
      <dgm:prSet presAssocID="{35D3D473-3AED-4289-BA04-5A1026441FA7}" presName="composite" presStyleCnt="0"/>
      <dgm:spPr/>
    </dgm:pt>
    <dgm:pt modelId="{854042E3-974C-4E2D-A3E7-8E28D452AFD4}" type="pres">
      <dgm:prSet presAssocID="{35D3D473-3AED-4289-BA04-5A1026441FA7}" presName="parentText" presStyleLbl="alignNode1" presStyleIdx="1" presStyleCnt="4">
        <dgm:presLayoutVars>
          <dgm:chMax val="1"/>
          <dgm:bulletEnabled val="1"/>
        </dgm:presLayoutVars>
      </dgm:prSet>
      <dgm:spPr/>
    </dgm:pt>
    <dgm:pt modelId="{4A1CDF23-86F6-49E6-8DEF-912D4E7C244D}" type="pres">
      <dgm:prSet presAssocID="{35D3D473-3AED-4289-BA04-5A1026441FA7}" presName="descendantText" presStyleLbl="alignAcc1" presStyleIdx="1" presStyleCnt="4">
        <dgm:presLayoutVars>
          <dgm:bulletEnabled val="1"/>
        </dgm:presLayoutVars>
      </dgm:prSet>
      <dgm:spPr/>
    </dgm:pt>
    <dgm:pt modelId="{E57B0457-D283-47E0-893E-83A28CD151B7}" type="pres">
      <dgm:prSet presAssocID="{2064112B-2B46-4457-9A5A-2DF45C2A5817}" presName="sp" presStyleCnt="0"/>
      <dgm:spPr/>
    </dgm:pt>
    <dgm:pt modelId="{442C0CDB-6004-485B-B6EA-5AFAD4FA5030}" type="pres">
      <dgm:prSet presAssocID="{63D6CCEB-A82C-413D-85B8-3C7231ABCF21}" presName="composite" presStyleCnt="0"/>
      <dgm:spPr/>
    </dgm:pt>
    <dgm:pt modelId="{DC226C82-1596-44E5-B759-D2D200B4B169}" type="pres">
      <dgm:prSet presAssocID="{63D6CCEB-A82C-413D-85B8-3C7231ABCF21}" presName="parentText" presStyleLbl="alignNode1" presStyleIdx="2" presStyleCnt="4">
        <dgm:presLayoutVars>
          <dgm:chMax val="1"/>
          <dgm:bulletEnabled val="1"/>
        </dgm:presLayoutVars>
      </dgm:prSet>
      <dgm:spPr/>
    </dgm:pt>
    <dgm:pt modelId="{8050D5A5-9FC6-44EE-82E1-775E4662C1C3}" type="pres">
      <dgm:prSet presAssocID="{63D6CCEB-A82C-413D-85B8-3C7231ABCF21}" presName="descendantText" presStyleLbl="alignAcc1" presStyleIdx="2" presStyleCnt="4">
        <dgm:presLayoutVars>
          <dgm:bulletEnabled val="1"/>
        </dgm:presLayoutVars>
      </dgm:prSet>
      <dgm:spPr/>
    </dgm:pt>
    <dgm:pt modelId="{9250844B-7287-4B5E-A806-F2EC67C97218}" type="pres">
      <dgm:prSet presAssocID="{DD3CAD26-221D-4EEA-A3DB-5636C2717288}" presName="sp" presStyleCnt="0"/>
      <dgm:spPr/>
    </dgm:pt>
    <dgm:pt modelId="{1F7F1B52-8E97-45A4-AD73-EE1FEB18868F}" type="pres">
      <dgm:prSet presAssocID="{266A4D99-3A1E-484A-952B-8C2BDDB5E0B8}" presName="composite" presStyleCnt="0"/>
      <dgm:spPr/>
    </dgm:pt>
    <dgm:pt modelId="{E3F2DB91-D848-46C4-892A-A2EAE51555BA}" type="pres">
      <dgm:prSet presAssocID="{266A4D99-3A1E-484A-952B-8C2BDDB5E0B8}" presName="parentText" presStyleLbl="alignNode1" presStyleIdx="3" presStyleCnt="4">
        <dgm:presLayoutVars>
          <dgm:chMax val="1"/>
          <dgm:bulletEnabled val="1"/>
        </dgm:presLayoutVars>
      </dgm:prSet>
      <dgm:spPr/>
    </dgm:pt>
    <dgm:pt modelId="{73E5A209-5AA9-4A21-8F46-323C79279700}" type="pres">
      <dgm:prSet presAssocID="{266A4D99-3A1E-484A-952B-8C2BDDB5E0B8}" presName="descendantText" presStyleLbl="alignAcc1" presStyleIdx="3" presStyleCnt="4">
        <dgm:presLayoutVars>
          <dgm:bulletEnabled val="1"/>
        </dgm:presLayoutVars>
      </dgm:prSet>
      <dgm:spPr/>
    </dgm:pt>
  </dgm:ptLst>
  <dgm:cxnLst>
    <dgm:cxn modelId="{911D0105-09D3-4760-AECF-C3505760970D}" srcId="{63D6CCEB-A82C-413D-85B8-3C7231ABCF21}" destId="{838E0CC2-C0BA-42D8-B764-CDF99C6C5CB0}" srcOrd="1" destOrd="0" parTransId="{8A78B41C-B14F-4475-9601-CB34B08D924F}" sibTransId="{379D8BDA-D9FF-4A1B-8F66-8C6648AE0F64}"/>
    <dgm:cxn modelId="{CCCA6418-D2B5-49B0-9A3E-42BA4219D8FC}" type="presOf" srcId="{A60B2F0A-1590-4B7F-9A70-FAA869898154}" destId="{4A1CDF23-86F6-49E6-8DEF-912D4E7C244D}" srcOrd="0" destOrd="0" presId="urn:microsoft.com/office/officeart/2005/8/layout/chevron2"/>
    <dgm:cxn modelId="{9E7AF022-83F7-4552-9BF2-0B71F70FD537}" type="presOf" srcId="{4862A588-5117-47F9-9FAD-98ADC103BDAE}" destId="{B1D43B87-F62E-47C2-95FA-A195E0EB94F6}" srcOrd="0" destOrd="0" presId="urn:microsoft.com/office/officeart/2005/8/layout/chevron2"/>
    <dgm:cxn modelId="{E453A42C-FA53-4E74-A1F0-4CFCDDFCFE7B}" srcId="{F9C3CF25-09B6-4828-BA8B-6FA7F105AA9F}" destId="{4862A588-5117-47F9-9FAD-98ADC103BDAE}" srcOrd="0" destOrd="0" parTransId="{D0129FF9-BA1F-41C1-BACA-FE4A4824FE10}" sibTransId="{4C4D743E-5630-48E3-BFDD-2F9FCA96F9A7}"/>
    <dgm:cxn modelId="{7FFC1C5B-1763-43FB-8AAD-CF937949DFDD}" srcId="{F9C3CF25-09B6-4828-BA8B-6FA7F105AA9F}" destId="{63D6CCEB-A82C-413D-85B8-3C7231ABCF21}" srcOrd="2" destOrd="0" parTransId="{76B395F9-607A-4ADB-AD95-E8C62FD012A8}" sibTransId="{DD3CAD26-221D-4EEA-A3DB-5636C2717288}"/>
    <dgm:cxn modelId="{01C1A25C-257D-4CE0-8D8C-B73C03D11F85}" type="presOf" srcId="{F9C3CF25-09B6-4828-BA8B-6FA7F105AA9F}" destId="{807A6306-A2D6-4E0F-86CB-24AC826E0CD3}" srcOrd="0" destOrd="0" presId="urn:microsoft.com/office/officeart/2005/8/layout/chevron2"/>
    <dgm:cxn modelId="{2423F55D-A8BE-42F4-B80D-C5416473FBF2}" srcId="{63D6CCEB-A82C-413D-85B8-3C7231ABCF21}" destId="{9E8A7AA0-1540-4D4F-87A7-89428EF48FBE}" srcOrd="0" destOrd="0" parTransId="{E5736BF9-AA80-4E04-9283-354DA39B3B6C}" sibTransId="{8200AEC6-1E65-4405-BB91-C4B57D15F36B}"/>
    <dgm:cxn modelId="{D034B35F-2C91-4027-A5C0-2576CAD55CBE}" srcId="{F9C3CF25-09B6-4828-BA8B-6FA7F105AA9F}" destId="{266A4D99-3A1E-484A-952B-8C2BDDB5E0B8}" srcOrd="3" destOrd="0" parTransId="{EC6C543B-1D63-4FD3-8F1C-6A564C1BA2F9}" sibTransId="{76019154-D549-4492-AA04-D09B5778FB31}"/>
    <dgm:cxn modelId="{BDCADB61-F745-49B5-8A38-EC21AD7552E0}" srcId="{35D3D473-3AED-4289-BA04-5A1026441FA7}" destId="{A60B2F0A-1590-4B7F-9A70-FAA869898154}" srcOrd="0" destOrd="0" parTransId="{BAC52795-5391-4CF6-B48F-DC5C411580E3}" sibTransId="{88677446-7C30-4025-BF81-54E2B544240D}"/>
    <dgm:cxn modelId="{D902E264-B819-4FB1-90C4-B6FB6BFDD622}" type="presOf" srcId="{FED33B67-9207-4C2E-AD49-898433209C0B}" destId="{677340B2-F6EF-4B20-BBA2-292F2565AC9E}" srcOrd="0" destOrd="0" presId="urn:microsoft.com/office/officeart/2005/8/layout/chevron2"/>
    <dgm:cxn modelId="{D5CE6C68-40F0-43F4-9696-93853229E7D7}" srcId="{35D3D473-3AED-4289-BA04-5A1026441FA7}" destId="{8D9B788B-93A3-4049-BB96-20C1DD0698A1}" srcOrd="1" destOrd="0" parTransId="{3E30C229-4A10-45A9-B9D2-B149AB25B7DD}" sibTransId="{40C102AB-2860-457F-BE57-70E738B06F20}"/>
    <dgm:cxn modelId="{DD371B50-3229-42A1-B56E-C8027A82AAC8}" type="presOf" srcId="{35D3D473-3AED-4289-BA04-5A1026441FA7}" destId="{854042E3-974C-4E2D-A3E7-8E28D452AFD4}" srcOrd="0" destOrd="0" presId="urn:microsoft.com/office/officeart/2005/8/layout/chevron2"/>
    <dgm:cxn modelId="{92D70D53-988F-4329-B342-311C55A70DA5}" srcId="{4862A588-5117-47F9-9FAD-98ADC103BDAE}" destId="{E88F7ECF-E95C-4027-87F2-CBF3B3588CF0}" srcOrd="1" destOrd="0" parTransId="{72E1AD9B-7108-49EC-ACD4-F354F38629AD}" sibTransId="{F7C9CC8B-6849-4368-A50B-247238F1D733}"/>
    <dgm:cxn modelId="{4731CF74-6E60-4131-82AF-80022B082EDF}" srcId="{266A4D99-3A1E-484A-952B-8C2BDDB5E0B8}" destId="{10EDA60F-2516-4CB9-B11D-161A3C2619E3}" srcOrd="1" destOrd="0" parTransId="{C811E2EC-E486-4E92-953B-24A32417F9EB}" sibTransId="{31EF368F-E758-4FEC-B679-1E5AB2054215}"/>
    <dgm:cxn modelId="{2BA5D687-C2AE-41D9-B47F-B20F017BBFBF}" type="presOf" srcId="{10EDA60F-2516-4CB9-B11D-161A3C2619E3}" destId="{73E5A209-5AA9-4A21-8F46-323C79279700}" srcOrd="0" destOrd="1" presId="urn:microsoft.com/office/officeart/2005/8/layout/chevron2"/>
    <dgm:cxn modelId="{A8058F9D-1F2D-4AF3-9104-985C6E7A1531}" srcId="{F9C3CF25-09B6-4828-BA8B-6FA7F105AA9F}" destId="{35D3D473-3AED-4289-BA04-5A1026441FA7}" srcOrd="1" destOrd="0" parTransId="{35B8E6BD-17F3-4405-9257-6FBC89D7C717}" sibTransId="{2064112B-2B46-4457-9A5A-2DF45C2A5817}"/>
    <dgm:cxn modelId="{33BD23AE-43C7-4BE6-B155-5A64DB3CCB54}" type="presOf" srcId="{266A4D99-3A1E-484A-952B-8C2BDDB5E0B8}" destId="{E3F2DB91-D848-46C4-892A-A2EAE51555BA}" srcOrd="0" destOrd="0" presId="urn:microsoft.com/office/officeart/2005/8/layout/chevron2"/>
    <dgm:cxn modelId="{E36648C2-59A5-4640-91BF-637926875CF5}" srcId="{266A4D99-3A1E-484A-952B-8C2BDDB5E0B8}" destId="{B8161C21-DC72-4627-9ED4-BCF2A3ADB3F1}" srcOrd="0" destOrd="0" parTransId="{C4469CCC-F6F4-4ECC-B52C-15116FFF182A}" sibTransId="{64A360BC-0841-4CD8-9699-F3BC3FF5174D}"/>
    <dgm:cxn modelId="{BF8D81C8-F317-48F9-9128-771480F47A02}" srcId="{4862A588-5117-47F9-9FAD-98ADC103BDAE}" destId="{FED33B67-9207-4C2E-AD49-898433209C0B}" srcOrd="0" destOrd="0" parTransId="{D3A56080-35CE-4E50-9D06-1AB46E5F5DFB}" sibTransId="{E456DEE2-56E5-42E7-BE65-D54516E7DD69}"/>
    <dgm:cxn modelId="{303A3DD5-FC1F-4E30-BD07-F3B020ACB0EE}" type="presOf" srcId="{9E8A7AA0-1540-4D4F-87A7-89428EF48FBE}" destId="{8050D5A5-9FC6-44EE-82E1-775E4662C1C3}" srcOrd="0" destOrd="0" presId="urn:microsoft.com/office/officeart/2005/8/layout/chevron2"/>
    <dgm:cxn modelId="{801930D6-C919-4CF0-B55A-6C208B9D0B10}" type="presOf" srcId="{B8161C21-DC72-4627-9ED4-BCF2A3ADB3F1}" destId="{73E5A209-5AA9-4A21-8F46-323C79279700}" srcOrd="0" destOrd="0" presId="urn:microsoft.com/office/officeart/2005/8/layout/chevron2"/>
    <dgm:cxn modelId="{6B4769E8-0FCD-4EBA-A550-788FC45B5377}" type="presOf" srcId="{8D9B788B-93A3-4049-BB96-20C1DD0698A1}" destId="{4A1CDF23-86F6-49E6-8DEF-912D4E7C244D}" srcOrd="0" destOrd="1" presId="urn:microsoft.com/office/officeart/2005/8/layout/chevron2"/>
    <dgm:cxn modelId="{036073F6-4266-498D-88BD-D16BC3491A53}" type="presOf" srcId="{838E0CC2-C0BA-42D8-B764-CDF99C6C5CB0}" destId="{8050D5A5-9FC6-44EE-82E1-775E4662C1C3}" srcOrd="0" destOrd="1" presId="urn:microsoft.com/office/officeart/2005/8/layout/chevron2"/>
    <dgm:cxn modelId="{849D02F7-65E8-4F84-94CE-3E13ECF32301}" type="presOf" srcId="{E88F7ECF-E95C-4027-87F2-CBF3B3588CF0}" destId="{677340B2-F6EF-4B20-BBA2-292F2565AC9E}" srcOrd="0" destOrd="1" presId="urn:microsoft.com/office/officeart/2005/8/layout/chevron2"/>
    <dgm:cxn modelId="{DF9DC0FE-A87F-4A91-8E19-F50ABE6E8115}" type="presOf" srcId="{63D6CCEB-A82C-413D-85B8-3C7231ABCF21}" destId="{DC226C82-1596-44E5-B759-D2D200B4B169}" srcOrd="0" destOrd="0" presId="urn:microsoft.com/office/officeart/2005/8/layout/chevron2"/>
    <dgm:cxn modelId="{04C9353B-0787-4DC4-BCBB-FDB5B71928B3}" type="presParOf" srcId="{807A6306-A2D6-4E0F-86CB-24AC826E0CD3}" destId="{2A4D039F-DEBB-4AF2-ABA0-2715E7118893}" srcOrd="0" destOrd="0" presId="urn:microsoft.com/office/officeart/2005/8/layout/chevron2"/>
    <dgm:cxn modelId="{55194EAD-C04E-4CA4-B1D5-A1DB2B77AAD3}" type="presParOf" srcId="{2A4D039F-DEBB-4AF2-ABA0-2715E7118893}" destId="{B1D43B87-F62E-47C2-95FA-A195E0EB94F6}" srcOrd="0" destOrd="0" presId="urn:microsoft.com/office/officeart/2005/8/layout/chevron2"/>
    <dgm:cxn modelId="{44F69BB7-4FB8-4FEB-A7C3-E3660C5EB1A3}" type="presParOf" srcId="{2A4D039F-DEBB-4AF2-ABA0-2715E7118893}" destId="{677340B2-F6EF-4B20-BBA2-292F2565AC9E}" srcOrd="1" destOrd="0" presId="urn:microsoft.com/office/officeart/2005/8/layout/chevron2"/>
    <dgm:cxn modelId="{FDEE0894-E140-4467-817D-970262341797}" type="presParOf" srcId="{807A6306-A2D6-4E0F-86CB-24AC826E0CD3}" destId="{3DA9D3DC-99E1-4D47-87B8-D2BA0BAC60FB}" srcOrd="1" destOrd="0" presId="urn:microsoft.com/office/officeart/2005/8/layout/chevron2"/>
    <dgm:cxn modelId="{1FEF6D38-58E2-4486-98BA-822A9C62D650}" type="presParOf" srcId="{807A6306-A2D6-4E0F-86CB-24AC826E0CD3}" destId="{A8828DFB-4A0F-4B99-9372-BFF2EB78C052}" srcOrd="2" destOrd="0" presId="urn:microsoft.com/office/officeart/2005/8/layout/chevron2"/>
    <dgm:cxn modelId="{7B584903-4958-467E-81CF-01A5C11C57AD}" type="presParOf" srcId="{A8828DFB-4A0F-4B99-9372-BFF2EB78C052}" destId="{854042E3-974C-4E2D-A3E7-8E28D452AFD4}" srcOrd="0" destOrd="0" presId="urn:microsoft.com/office/officeart/2005/8/layout/chevron2"/>
    <dgm:cxn modelId="{3B13F664-C513-43D5-87EC-CE9F56E911B2}" type="presParOf" srcId="{A8828DFB-4A0F-4B99-9372-BFF2EB78C052}" destId="{4A1CDF23-86F6-49E6-8DEF-912D4E7C244D}" srcOrd="1" destOrd="0" presId="urn:microsoft.com/office/officeart/2005/8/layout/chevron2"/>
    <dgm:cxn modelId="{9E85A417-622E-4005-876F-9BC59257F32D}" type="presParOf" srcId="{807A6306-A2D6-4E0F-86CB-24AC826E0CD3}" destId="{E57B0457-D283-47E0-893E-83A28CD151B7}" srcOrd="3" destOrd="0" presId="urn:microsoft.com/office/officeart/2005/8/layout/chevron2"/>
    <dgm:cxn modelId="{DA0D3655-2B92-454D-8BE3-3B40C2AD9545}" type="presParOf" srcId="{807A6306-A2D6-4E0F-86CB-24AC826E0CD3}" destId="{442C0CDB-6004-485B-B6EA-5AFAD4FA5030}" srcOrd="4" destOrd="0" presId="urn:microsoft.com/office/officeart/2005/8/layout/chevron2"/>
    <dgm:cxn modelId="{5A3F2ECB-E260-457E-B7E6-6077EC2D0BA1}" type="presParOf" srcId="{442C0CDB-6004-485B-B6EA-5AFAD4FA5030}" destId="{DC226C82-1596-44E5-B759-D2D200B4B169}" srcOrd="0" destOrd="0" presId="urn:microsoft.com/office/officeart/2005/8/layout/chevron2"/>
    <dgm:cxn modelId="{E0E0085E-4D69-4C7E-9603-832BABCC1B37}" type="presParOf" srcId="{442C0CDB-6004-485B-B6EA-5AFAD4FA5030}" destId="{8050D5A5-9FC6-44EE-82E1-775E4662C1C3}" srcOrd="1" destOrd="0" presId="urn:microsoft.com/office/officeart/2005/8/layout/chevron2"/>
    <dgm:cxn modelId="{CE6C6D41-EE1A-4EEB-B4B8-448AC7AC7BEC}" type="presParOf" srcId="{807A6306-A2D6-4E0F-86CB-24AC826E0CD3}" destId="{9250844B-7287-4B5E-A806-F2EC67C97218}" srcOrd="5" destOrd="0" presId="urn:microsoft.com/office/officeart/2005/8/layout/chevron2"/>
    <dgm:cxn modelId="{E05B78C4-3046-4AAF-A60E-1CFB627BD4C4}" type="presParOf" srcId="{807A6306-A2D6-4E0F-86CB-24AC826E0CD3}" destId="{1F7F1B52-8E97-45A4-AD73-EE1FEB18868F}" srcOrd="6" destOrd="0" presId="urn:microsoft.com/office/officeart/2005/8/layout/chevron2"/>
    <dgm:cxn modelId="{261B5CE3-4364-4C99-B275-717C24F59C7A}" type="presParOf" srcId="{1F7F1B52-8E97-45A4-AD73-EE1FEB18868F}" destId="{E3F2DB91-D848-46C4-892A-A2EAE51555BA}" srcOrd="0" destOrd="0" presId="urn:microsoft.com/office/officeart/2005/8/layout/chevron2"/>
    <dgm:cxn modelId="{7D7ABB21-EAD7-4593-B9BD-F46D32E5281E}" type="presParOf" srcId="{1F7F1B52-8E97-45A4-AD73-EE1FEB18868F}" destId="{73E5A209-5AA9-4A21-8F46-323C7927970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6E6911-8B04-4C49-A655-5477228B1A6B}"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9B221D67-B793-47F0-9883-308E24527C69}">
      <dgm:prSet phldrT="[Text]"/>
      <dgm:spPr>
        <a:solidFill>
          <a:srgbClr val="92D050"/>
        </a:solidFill>
      </dgm:spPr>
      <dgm:t>
        <a:bodyPr/>
        <a:lstStyle/>
        <a:p>
          <a:r>
            <a:rPr lang="en-US" dirty="0"/>
            <a:t>Annual Deductible</a:t>
          </a:r>
        </a:p>
      </dgm:t>
    </dgm:pt>
    <dgm:pt modelId="{4A2166C4-1912-442A-9EA1-28456947F76C}" type="parTrans" cxnId="{95EA3F1E-8CEE-428C-ADF4-1C613B1F40D2}">
      <dgm:prSet/>
      <dgm:spPr/>
      <dgm:t>
        <a:bodyPr/>
        <a:lstStyle/>
        <a:p>
          <a:endParaRPr lang="en-US"/>
        </a:p>
      </dgm:t>
    </dgm:pt>
    <dgm:pt modelId="{3F2F5810-0B06-4270-A1B0-204BEB1DB22F}" type="sibTrans" cxnId="{95EA3F1E-8CEE-428C-ADF4-1C613B1F40D2}">
      <dgm:prSet/>
      <dgm:spPr/>
      <dgm:t>
        <a:bodyPr/>
        <a:lstStyle/>
        <a:p>
          <a:endParaRPr lang="en-US"/>
        </a:p>
      </dgm:t>
    </dgm:pt>
    <dgm:pt modelId="{10E9AA31-321C-463C-8D84-2A9FC93D826A}">
      <dgm:prSet phldrT="[Text]"/>
      <dgm:spPr>
        <a:solidFill>
          <a:srgbClr val="00B050"/>
        </a:solidFill>
      </dgm:spPr>
      <dgm:t>
        <a:bodyPr/>
        <a:lstStyle/>
        <a:p>
          <a:r>
            <a:rPr lang="en-US" dirty="0"/>
            <a:t>Initial Coverage</a:t>
          </a:r>
        </a:p>
      </dgm:t>
    </dgm:pt>
    <dgm:pt modelId="{C4E47FD7-3B69-4BA8-9B29-942267B57762}" type="parTrans" cxnId="{3B6B76AF-7054-4587-B7F1-E8C978410213}">
      <dgm:prSet/>
      <dgm:spPr/>
      <dgm:t>
        <a:bodyPr/>
        <a:lstStyle/>
        <a:p>
          <a:endParaRPr lang="en-US"/>
        </a:p>
      </dgm:t>
    </dgm:pt>
    <dgm:pt modelId="{077BFB59-5D14-4563-BF67-1AFDEC35CD0F}" type="sibTrans" cxnId="{3B6B76AF-7054-4587-B7F1-E8C978410213}">
      <dgm:prSet/>
      <dgm:spPr/>
      <dgm:t>
        <a:bodyPr/>
        <a:lstStyle/>
        <a:p>
          <a:endParaRPr lang="en-US"/>
        </a:p>
      </dgm:t>
    </dgm:pt>
    <dgm:pt modelId="{D89C5E50-D6E6-47B9-AF6B-B8927A7E97AD}">
      <dgm:prSet phldrT="[Text]"/>
      <dgm:spPr>
        <a:solidFill>
          <a:srgbClr val="34AD13"/>
        </a:solidFill>
      </dgm:spPr>
      <dgm:t>
        <a:bodyPr/>
        <a:lstStyle/>
        <a:p>
          <a:r>
            <a:rPr lang="en-US" dirty="0"/>
            <a:t>Coverage Gap (Donut Hole)</a:t>
          </a:r>
        </a:p>
      </dgm:t>
    </dgm:pt>
    <dgm:pt modelId="{A736338B-DC3E-4E93-942F-D5D17D4F8314}" type="parTrans" cxnId="{9520EB1C-D5BC-4333-B0F8-ABC89D51B901}">
      <dgm:prSet/>
      <dgm:spPr/>
      <dgm:t>
        <a:bodyPr/>
        <a:lstStyle/>
        <a:p>
          <a:endParaRPr lang="en-US"/>
        </a:p>
      </dgm:t>
    </dgm:pt>
    <dgm:pt modelId="{FAF5E48E-0411-439B-A409-133E31389301}" type="sibTrans" cxnId="{9520EB1C-D5BC-4333-B0F8-ABC89D51B901}">
      <dgm:prSet/>
      <dgm:spPr/>
      <dgm:t>
        <a:bodyPr/>
        <a:lstStyle/>
        <a:p>
          <a:endParaRPr lang="en-US"/>
        </a:p>
      </dgm:t>
    </dgm:pt>
    <dgm:pt modelId="{137858BD-B31D-4B9B-B9DA-B965FAA4F06E}">
      <dgm:prSet phldrT="[Text]"/>
      <dgm:spPr>
        <a:solidFill>
          <a:schemeClr val="accent6">
            <a:lumMod val="75000"/>
          </a:schemeClr>
        </a:solidFill>
      </dgm:spPr>
      <dgm:t>
        <a:bodyPr/>
        <a:lstStyle/>
        <a:p>
          <a:r>
            <a:rPr lang="en-US" dirty="0"/>
            <a:t>Catastrophic Coverage</a:t>
          </a:r>
        </a:p>
      </dgm:t>
    </dgm:pt>
    <dgm:pt modelId="{DC941991-8211-4CB0-8621-50B49E73E884}" type="parTrans" cxnId="{0E6A40EB-456C-45A0-92BB-C984C26BE965}">
      <dgm:prSet/>
      <dgm:spPr/>
      <dgm:t>
        <a:bodyPr/>
        <a:lstStyle/>
        <a:p>
          <a:endParaRPr lang="en-US"/>
        </a:p>
      </dgm:t>
    </dgm:pt>
    <dgm:pt modelId="{3872B4BC-0FC5-4BCD-B942-F511D62803C7}" type="sibTrans" cxnId="{0E6A40EB-456C-45A0-92BB-C984C26BE965}">
      <dgm:prSet/>
      <dgm:spPr/>
      <dgm:t>
        <a:bodyPr/>
        <a:lstStyle/>
        <a:p>
          <a:endParaRPr lang="en-US"/>
        </a:p>
      </dgm:t>
    </dgm:pt>
    <dgm:pt modelId="{2102569C-44B1-45DA-ACBD-13E07B8228FF}" type="pres">
      <dgm:prSet presAssocID="{6D6E6911-8B04-4C49-A655-5477228B1A6B}" presName="Name0" presStyleCnt="0">
        <dgm:presLayoutVars>
          <dgm:dir/>
          <dgm:resizeHandles val="exact"/>
        </dgm:presLayoutVars>
      </dgm:prSet>
      <dgm:spPr/>
    </dgm:pt>
    <dgm:pt modelId="{98320F45-FB29-402B-99E9-19B96CC2FC66}" type="pres">
      <dgm:prSet presAssocID="{9B221D67-B793-47F0-9883-308E24527C69}" presName="parTxOnly" presStyleLbl="node1" presStyleIdx="0" presStyleCnt="4" custScaleX="87871">
        <dgm:presLayoutVars>
          <dgm:bulletEnabled val="1"/>
        </dgm:presLayoutVars>
      </dgm:prSet>
      <dgm:spPr/>
    </dgm:pt>
    <dgm:pt modelId="{1E4933CE-4ECE-45BF-B668-18A36F4FB11B}" type="pres">
      <dgm:prSet presAssocID="{3F2F5810-0B06-4270-A1B0-204BEB1DB22F}" presName="parSpace" presStyleCnt="0"/>
      <dgm:spPr/>
    </dgm:pt>
    <dgm:pt modelId="{29E1B591-89FA-457B-9333-3B610E3EBDFB}" type="pres">
      <dgm:prSet presAssocID="{10E9AA31-321C-463C-8D84-2A9FC93D826A}" presName="parTxOnly" presStyleLbl="node1" presStyleIdx="1" presStyleCnt="4">
        <dgm:presLayoutVars>
          <dgm:bulletEnabled val="1"/>
        </dgm:presLayoutVars>
      </dgm:prSet>
      <dgm:spPr/>
    </dgm:pt>
    <dgm:pt modelId="{B401D304-7AA3-4C7E-9379-8135040B85AE}" type="pres">
      <dgm:prSet presAssocID="{077BFB59-5D14-4563-BF67-1AFDEC35CD0F}" presName="parSpace" presStyleCnt="0"/>
      <dgm:spPr/>
    </dgm:pt>
    <dgm:pt modelId="{C2E5B9E4-C2FE-451F-9A30-335518C1C73C}" type="pres">
      <dgm:prSet presAssocID="{D89C5E50-D6E6-47B9-AF6B-B8927A7E97AD}" presName="parTxOnly" presStyleLbl="node1" presStyleIdx="2" presStyleCnt="4">
        <dgm:presLayoutVars>
          <dgm:bulletEnabled val="1"/>
        </dgm:presLayoutVars>
      </dgm:prSet>
      <dgm:spPr/>
    </dgm:pt>
    <dgm:pt modelId="{E79D1774-1A17-46B7-A2BF-A82D285868A6}" type="pres">
      <dgm:prSet presAssocID="{FAF5E48E-0411-439B-A409-133E31389301}" presName="parSpace" presStyleCnt="0"/>
      <dgm:spPr/>
    </dgm:pt>
    <dgm:pt modelId="{F78B9295-D666-46BF-A07B-2227136FAAA1}" type="pres">
      <dgm:prSet presAssocID="{137858BD-B31D-4B9B-B9DA-B965FAA4F06E}" presName="parTxOnly" presStyleLbl="node1" presStyleIdx="3" presStyleCnt="4">
        <dgm:presLayoutVars>
          <dgm:bulletEnabled val="1"/>
        </dgm:presLayoutVars>
      </dgm:prSet>
      <dgm:spPr/>
    </dgm:pt>
  </dgm:ptLst>
  <dgm:cxnLst>
    <dgm:cxn modelId="{242AB518-D0BE-4646-8635-EC95443AED7B}" type="presOf" srcId="{10E9AA31-321C-463C-8D84-2A9FC93D826A}" destId="{29E1B591-89FA-457B-9333-3B610E3EBDFB}" srcOrd="0" destOrd="0" presId="urn:microsoft.com/office/officeart/2005/8/layout/hChevron3"/>
    <dgm:cxn modelId="{9520EB1C-D5BC-4333-B0F8-ABC89D51B901}" srcId="{6D6E6911-8B04-4C49-A655-5477228B1A6B}" destId="{D89C5E50-D6E6-47B9-AF6B-B8927A7E97AD}" srcOrd="2" destOrd="0" parTransId="{A736338B-DC3E-4E93-942F-D5D17D4F8314}" sibTransId="{FAF5E48E-0411-439B-A409-133E31389301}"/>
    <dgm:cxn modelId="{95EA3F1E-8CEE-428C-ADF4-1C613B1F40D2}" srcId="{6D6E6911-8B04-4C49-A655-5477228B1A6B}" destId="{9B221D67-B793-47F0-9883-308E24527C69}" srcOrd="0" destOrd="0" parTransId="{4A2166C4-1912-442A-9EA1-28456947F76C}" sibTransId="{3F2F5810-0B06-4270-A1B0-204BEB1DB22F}"/>
    <dgm:cxn modelId="{C881D37F-830A-46F7-8FC4-3401534D0707}" type="presOf" srcId="{137858BD-B31D-4B9B-B9DA-B965FAA4F06E}" destId="{F78B9295-D666-46BF-A07B-2227136FAAA1}" srcOrd="0" destOrd="0" presId="urn:microsoft.com/office/officeart/2005/8/layout/hChevron3"/>
    <dgm:cxn modelId="{1B2D5795-5064-43B5-A389-38F3897BA621}" type="presOf" srcId="{D89C5E50-D6E6-47B9-AF6B-B8927A7E97AD}" destId="{C2E5B9E4-C2FE-451F-9A30-335518C1C73C}" srcOrd="0" destOrd="0" presId="urn:microsoft.com/office/officeart/2005/8/layout/hChevron3"/>
    <dgm:cxn modelId="{3B6B76AF-7054-4587-B7F1-E8C978410213}" srcId="{6D6E6911-8B04-4C49-A655-5477228B1A6B}" destId="{10E9AA31-321C-463C-8D84-2A9FC93D826A}" srcOrd="1" destOrd="0" parTransId="{C4E47FD7-3B69-4BA8-9B29-942267B57762}" sibTransId="{077BFB59-5D14-4563-BF67-1AFDEC35CD0F}"/>
    <dgm:cxn modelId="{DEEE8CBF-1E0D-4DFA-9A68-D6A63C034622}" type="presOf" srcId="{9B221D67-B793-47F0-9883-308E24527C69}" destId="{98320F45-FB29-402B-99E9-19B96CC2FC66}" srcOrd="0" destOrd="0" presId="urn:microsoft.com/office/officeart/2005/8/layout/hChevron3"/>
    <dgm:cxn modelId="{0E6A40EB-456C-45A0-92BB-C984C26BE965}" srcId="{6D6E6911-8B04-4C49-A655-5477228B1A6B}" destId="{137858BD-B31D-4B9B-B9DA-B965FAA4F06E}" srcOrd="3" destOrd="0" parTransId="{DC941991-8211-4CB0-8621-50B49E73E884}" sibTransId="{3872B4BC-0FC5-4BCD-B942-F511D62803C7}"/>
    <dgm:cxn modelId="{13E976F8-8299-4BC8-819A-8E210AF9C8EE}" type="presOf" srcId="{6D6E6911-8B04-4C49-A655-5477228B1A6B}" destId="{2102569C-44B1-45DA-ACBD-13E07B8228FF}" srcOrd="0" destOrd="0" presId="urn:microsoft.com/office/officeart/2005/8/layout/hChevron3"/>
    <dgm:cxn modelId="{B736D82D-BA0B-4595-BB74-654093B34B4D}" type="presParOf" srcId="{2102569C-44B1-45DA-ACBD-13E07B8228FF}" destId="{98320F45-FB29-402B-99E9-19B96CC2FC66}" srcOrd="0" destOrd="0" presId="urn:microsoft.com/office/officeart/2005/8/layout/hChevron3"/>
    <dgm:cxn modelId="{3530C28E-44CD-4213-9939-256D32147EAB}" type="presParOf" srcId="{2102569C-44B1-45DA-ACBD-13E07B8228FF}" destId="{1E4933CE-4ECE-45BF-B668-18A36F4FB11B}" srcOrd="1" destOrd="0" presId="urn:microsoft.com/office/officeart/2005/8/layout/hChevron3"/>
    <dgm:cxn modelId="{1D3F9192-30BE-4117-A82B-49FDFC72EC0F}" type="presParOf" srcId="{2102569C-44B1-45DA-ACBD-13E07B8228FF}" destId="{29E1B591-89FA-457B-9333-3B610E3EBDFB}" srcOrd="2" destOrd="0" presId="urn:microsoft.com/office/officeart/2005/8/layout/hChevron3"/>
    <dgm:cxn modelId="{5EEDB843-AD32-462D-A34B-D86EAFC77B43}" type="presParOf" srcId="{2102569C-44B1-45DA-ACBD-13E07B8228FF}" destId="{B401D304-7AA3-4C7E-9379-8135040B85AE}" srcOrd="3" destOrd="0" presId="urn:microsoft.com/office/officeart/2005/8/layout/hChevron3"/>
    <dgm:cxn modelId="{80254BD0-C0B2-4397-A188-555AF0C78875}" type="presParOf" srcId="{2102569C-44B1-45DA-ACBD-13E07B8228FF}" destId="{C2E5B9E4-C2FE-451F-9A30-335518C1C73C}" srcOrd="4" destOrd="0" presId="urn:microsoft.com/office/officeart/2005/8/layout/hChevron3"/>
    <dgm:cxn modelId="{AFC346FA-5358-4E41-9303-FC036290EFF0}" type="presParOf" srcId="{2102569C-44B1-45DA-ACBD-13E07B8228FF}" destId="{E79D1774-1A17-46B7-A2BF-A82D285868A6}" srcOrd="5" destOrd="0" presId="urn:microsoft.com/office/officeart/2005/8/layout/hChevron3"/>
    <dgm:cxn modelId="{89418CDA-67EC-4406-B2FB-51E9A52ADBBA}" type="presParOf" srcId="{2102569C-44B1-45DA-ACBD-13E07B8228FF}" destId="{F78B9295-D666-46BF-A07B-2227136FAAA1}"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43B87-F62E-47C2-95FA-A195E0EB94F6}">
      <dsp:nvSpPr>
        <dsp:cNvPr id="0" name=""/>
        <dsp:cNvSpPr/>
      </dsp:nvSpPr>
      <dsp:spPr>
        <a:xfrm rot="5400000">
          <a:off x="-220256" y="225663"/>
          <a:ext cx="1468375" cy="1027862"/>
        </a:xfrm>
        <a:prstGeom prst="chevron">
          <a:avLst/>
        </a:prstGeom>
        <a:solidFill>
          <a:srgbClr val="96C03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Tier 1</a:t>
          </a:r>
        </a:p>
      </dsp:txBody>
      <dsp:txXfrm rot="-5400000">
        <a:off x="1" y="519337"/>
        <a:ext cx="1027862" cy="440513"/>
      </dsp:txXfrm>
    </dsp:sp>
    <dsp:sp modelId="{677340B2-F6EF-4B20-BBA2-292F2565AC9E}">
      <dsp:nvSpPr>
        <dsp:cNvPr id="0" name=""/>
        <dsp:cNvSpPr/>
      </dsp:nvSpPr>
      <dsp:spPr>
        <a:xfrm rot="5400000">
          <a:off x="2148222" y="-1114952"/>
          <a:ext cx="954444" cy="319516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t>
          </a:r>
        </a:p>
        <a:p>
          <a:pPr marL="228600" lvl="1" indent="-228600" algn="l" defTabSz="889000">
            <a:lnSpc>
              <a:spcPct val="90000"/>
            </a:lnSpc>
            <a:spcBef>
              <a:spcPct val="0"/>
            </a:spcBef>
            <a:spcAft>
              <a:spcPct val="15000"/>
            </a:spcAft>
            <a:buChar char="•"/>
          </a:pPr>
          <a:r>
            <a:rPr lang="en-US" sz="2000" kern="1200" dirty="0"/>
            <a:t>Most generic prescriptions</a:t>
          </a:r>
        </a:p>
      </dsp:txBody>
      <dsp:txXfrm rot="-5400000">
        <a:off x="1027863" y="51999"/>
        <a:ext cx="3148571" cy="861260"/>
      </dsp:txXfrm>
    </dsp:sp>
    <dsp:sp modelId="{854042E3-974C-4E2D-A3E7-8E28D452AFD4}">
      <dsp:nvSpPr>
        <dsp:cNvPr id="0" name=""/>
        <dsp:cNvSpPr/>
      </dsp:nvSpPr>
      <dsp:spPr>
        <a:xfrm rot="5400000">
          <a:off x="-220256" y="1538822"/>
          <a:ext cx="1468375" cy="1027862"/>
        </a:xfrm>
        <a:prstGeom prst="chevron">
          <a:avLst/>
        </a:prstGeom>
        <a:solidFill>
          <a:srgbClr val="34AD1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Tier 2</a:t>
          </a:r>
        </a:p>
      </dsp:txBody>
      <dsp:txXfrm rot="-5400000">
        <a:off x="1" y="1832496"/>
        <a:ext cx="1027862" cy="440513"/>
      </dsp:txXfrm>
    </dsp:sp>
    <dsp:sp modelId="{4A1CDF23-86F6-49E6-8DEF-912D4E7C244D}">
      <dsp:nvSpPr>
        <dsp:cNvPr id="0" name=""/>
        <dsp:cNvSpPr/>
      </dsp:nvSpPr>
      <dsp:spPr>
        <a:xfrm rot="5400000">
          <a:off x="2148222" y="198206"/>
          <a:ext cx="954444" cy="319516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t>
          </a:r>
        </a:p>
        <a:p>
          <a:pPr marL="228600" lvl="1" indent="-228600" algn="l" defTabSz="889000">
            <a:lnSpc>
              <a:spcPct val="90000"/>
            </a:lnSpc>
            <a:spcBef>
              <a:spcPct val="0"/>
            </a:spcBef>
            <a:spcAft>
              <a:spcPct val="15000"/>
            </a:spcAft>
            <a:buChar char="•"/>
          </a:pPr>
          <a:r>
            <a:rPr lang="en-US" sz="2000" kern="1200" dirty="0"/>
            <a:t>Preferred, brand name prescriptions</a:t>
          </a:r>
        </a:p>
      </dsp:txBody>
      <dsp:txXfrm rot="-5400000">
        <a:off x="1027863" y="1365157"/>
        <a:ext cx="3148571" cy="861260"/>
      </dsp:txXfrm>
    </dsp:sp>
    <dsp:sp modelId="{DC226C82-1596-44E5-B759-D2D200B4B169}">
      <dsp:nvSpPr>
        <dsp:cNvPr id="0" name=""/>
        <dsp:cNvSpPr/>
      </dsp:nvSpPr>
      <dsp:spPr>
        <a:xfrm rot="5400000">
          <a:off x="-220256" y="2851981"/>
          <a:ext cx="1468375" cy="1027862"/>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Tier 3</a:t>
          </a:r>
        </a:p>
      </dsp:txBody>
      <dsp:txXfrm rot="-5400000">
        <a:off x="1" y="3145655"/>
        <a:ext cx="1027862" cy="440513"/>
      </dsp:txXfrm>
    </dsp:sp>
    <dsp:sp modelId="{8050D5A5-9FC6-44EE-82E1-775E4662C1C3}">
      <dsp:nvSpPr>
        <dsp:cNvPr id="0" name=""/>
        <dsp:cNvSpPr/>
      </dsp:nvSpPr>
      <dsp:spPr>
        <a:xfrm rot="5400000">
          <a:off x="2148222" y="1511365"/>
          <a:ext cx="954444" cy="319516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t>
          </a:r>
        </a:p>
        <a:p>
          <a:pPr marL="228600" lvl="1" indent="-228600" algn="l" defTabSz="889000">
            <a:lnSpc>
              <a:spcPct val="90000"/>
            </a:lnSpc>
            <a:spcBef>
              <a:spcPct val="0"/>
            </a:spcBef>
            <a:spcAft>
              <a:spcPct val="15000"/>
            </a:spcAft>
            <a:buChar char="•"/>
          </a:pPr>
          <a:r>
            <a:rPr lang="en-US" sz="2000" kern="1200" dirty="0"/>
            <a:t>Non-preferred, brand name prescriptions</a:t>
          </a:r>
        </a:p>
      </dsp:txBody>
      <dsp:txXfrm rot="-5400000">
        <a:off x="1027863" y="2678316"/>
        <a:ext cx="3148571" cy="861260"/>
      </dsp:txXfrm>
    </dsp:sp>
    <dsp:sp modelId="{E3F2DB91-D848-46C4-892A-A2EAE51555BA}">
      <dsp:nvSpPr>
        <dsp:cNvPr id="0" name=""/>
        <dsp:cNvSpPr/>
      </dsp:nvSpPr>
      <dsp:spPr>
        <a:xfrm rot="5400000">
          <a:off x="-220256" y="4165140"/>
          <a:ext cx="1468375" cy="1027862"/>
        </a:xfrm>
        <a:prstGeom prst="chevron">
          <a:avLst/>
        </a:prstGeom>
        <a:solidFill>
          <a:srgbClr val="6D6E7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Tier 4</a:t>
          </a:r>
        </a:p>
      </dsp:txBody>
      <dsp:txXfrm rot="-5400000">
        <a:off x="1" y="4458814"/>
        <a:ext cx="1027862" cy="440513"/>
      </dsp:txXfrm>
    </dsp:sp>
    <dsp:sp modelId="{73E5A209-5AA9-4A21-8F46-323C79279700}">
      <dsp:nvSpPr>
        <dsp:cNvPr id="0" name=""/>
        <dsp:cNvSpPr/>
      </dsp:nvSpPr>
      <dsp:spPr>
        <a:xfrm rot="5400000">
          <a:off x="2148222" y="2824525"/>
          <a:ext cx="954444" cy="319516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t>
          </a:r>
        </a:p>
        <a:p>
          <a:pPr marL="228600" lvl="1" indent="-228600" algn="l" defTabSz="889000">
            <a:lnSpc>
              <a:spcPct val="90000"/>
            </a:lnSpc>
            <a:spcBef>
              <a:spcPct val="0"/>
            </a:spcBef>
            <a:spcAft>
              <a:spcPct val="15000"/>
            </a:spcAft>
            <a:buChar char="•"/>
          </a:pPr>
          <a:r>
            <a:rPr lang="en-US" sz="2000" kern="1200" dirty="0"/>
            <a:t>Specialty, very high-cost prescriptions</a:t>
          </a:r>
        </a:p>
      </dsp:txBody>
      <dsp:txXfrm rot="-5400000">
        <a:off x="1027863" y="3991476"/>
        <a:ext cx="3148571" cy="861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20F45-FB29-402B-99E9-19B96CC2FC66}">
      <dsp:nvSpPr>
        <dsp:cNvPr id="0" name=""/>
        <dsp:cNvSpPr/>
      </dsp:nvSpPr>
      <dsp:spPr>
        <a:xfrm>
          <a:off x="5521" y="943664"/>
          <a:ext cx="2904358" cy="1322100"/>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kern="1200" dirty="0"/>
            <a:t>Annual Deductible</a:t>
          </a:r>
        </a:p>
      </dsp:txBody>
      <dsp:txXfrm>
        <a:off x="5521" y="943664"/>
        <a:ext cx="2573833" cy="1322100"/>
      </dsp:txXfrm>
    </dsp:sp>
    <dsp:sp modelId="{29E1B591-89FA-457B-9333-3B610E3EBDFB}">
      <dsp:nvSpPr>
        <dsp:cNvPr id="0" name=""/>
        <dsp:cNvSpPr/>
      </dsp:nvSpPr>
      <dsp:spPr>
        <a:xfrm>
          <a:off x="2248829" y="943664"/>
          <a:ext cx="3305252" cy="1322100"/>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kern="1200" dirty="0"/>
            <a:t>Initial Coverage</a:t>
          </a:r>
        </a:p>
      </dsp:txBody>
      <dsp:txXfrm>
        <a:off x="2909879" y="943664"/>
        <a:ext cx="1983152" cy="1322100"/>
      </dsp:txXfrm>
    </dsp:sp>
    <dsp:sp modelId="{C2E5B9E4-C2FE-451F-9A30-335518C1C73C}">
      <dsp:nvSpPr>
        <dsp:cNvPr id="0" name=""/>
        <dsp:cNvSpPr/>
      </dsp:nvSpPr>
      <dsp:spPr>
        <a:xfrm>
          <a:off x="4893031" y="943664"/>
          <a:ext cx="3305252" cy="1322100"/>
        </a:xfrm>
        <a:prstGeom prst="chevron">
          <a:avLst/>
        </a:prstGeom>
        <a:solidFill>
          <a:srgbClr val="34AD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kern="1200" dirty="0"/>
            <a:t>Coverage Gap (Donut Hole)</a:t>
          </a:r>
        </a:p>
      </dsp:txBody>
      <dsp:txXfrm>
        <a:off x="5554081" y="943664"/>
        <a:ext cx="1983152" cy="1322100"/>
      </dsp:txXfrm>
    </dsp:sp>
    <dsp:sp modelId="{F78B9295-D666-46BF-A07B-2227136FAAA1}">
      <dsp:nvSpPr>
        <dsp:cNvPr id="0" name=""/>
        <dsp:cNvSpPr/>
      </dsp:nvSpPr>
      <dsp:spPr>
        <a:xfrm>
          <a:off x="7537232" y="943664"/>
          <a:ext cx="3305252" cy="1322100"/>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kern="1200" dirty="0"/>
            <a:t>Catastrophic Coverage</a:t>
          </a:r>
        </a:p>
      </dsp:txBody>
      <dsp:txXfrm>
        <a:off x="8198282" y="943664"/>
        <a:ext cx="1983152" cy="13221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F0003-539F-4362-A3CB-AFD49BCDD3EC}" type="datetimeFigureOut">
              <a:rPr lang="en-US" smtClean="0"/>
              <a:t>10/16/2023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D587C-1278-4F30-8702-09789EB5DAF8}" type="slidenum">
              <a:rPr lang="en-US" smtClean="0"/>
              <a:t>‹#›</a:t>
            </a:fld>
            <a:endParaRPr lang="en-US" dirty="0"/>
          </a:p>
        </p:txBody>
      </p:sp>
    </p:spTree>
    <p:extLst>
      <p:ext uri="{BB962C8B-B14F-4D97-AF65-F5344CB8AC3E}">
        <p14:creationId xmlns:p14="http://schemas.microsoft.com/office/powerpoint/2010/main" val="105659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rxmedicareplans.com/Learn/Stages#footnote-1"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1</a:t>
            </a:fld>
            <a:endParaRPr lang="en-US" dirty="0"/>
          </a:p>
        </p:txBody>
      </p:sp>
    </p:spTree>
    <p:extLst>
      <p:ext uri="{BB962C8B-B14F-4D97-AF65-F5344CB8AC3E}">
        <p14:creationId xmlns:p14="http://schemas.microsoft.com/office/powerpoint/2010/main" val="333373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talked about Medicare Part A, typically premium free,</a:t>
            </a:r>
            <a:r>
              <a:rPr lang="en-US" baseline="0" dirty="0"/>
              <a:t> but we’ve also seen there is some out of pocket exposure.  One of the biggest misconception for seniors is that they think when they get their Medicare, that Medicare pays for everything, but that’s just not the case!</a:t>
            </a:r>
            <a:endParaRPr lang="en-US" dirty="0"/>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13</a:t>
            </a:fld>
            <a:endParaRPr lang="en-US" dirty="0"/>
          </a:p>
        </p:txBody>
      </p:sp>
    </p:spTree>
    <p:extLst>
      <p:ext uri="{BB962C8B-B14F-4D97-AF65-F5344CB8AC3E}">
        <p14:creationId xmlns:p14="http://schemas.microsoft.com/office/powerpoint/2010/main" val="161910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a:t>
            </a:r>
            <a:r>
              <a:rPr lang="en-US" baseline="0" dirty="0"/>
              <a:t> does NOT have an annual max out of pocket limit, which means there is no safety net.  This is another attractive feature of Medicare Advantage or Medicare Supplement plans – more predictable costs and an Annual Max out of Pocket limit.</a:t>
            </a:r>
            <a:endParaRPr lang="en-US" dirty="0"/>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15</a:t>
            </a:fld>
            <a:endParaRPr lang="en-US" dirty="0"/>
          </a:p>
        </p:txBody>
      </p:sp>
    </p:spTree>
    <p:extLst>
      <p:ext uri="{BB962C8B-B14F-4D97-AF65-F5344CB8AC3E}">
        <p14:creationId xmlns:p14="http://schemas.microsoft.com/office/powerpoint/2010/main" val="2987202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B –</a:t>
            </a:r>
            <a:r>
              <a:rPr lang="en-US" baseline="0" dirty="0"/>
              <a:t> unlike Part A, there typically is a premium for Part B, which usually gets deducted right from the SS check.   </a:t>
            </a:r>
          </a:p>
          <a:p>
            <a:r>
              <a:rPr lang="en-US" baseline="0" dirty="0"/>
              <a:t>The annual part B premium is $174.70 for most people. Part B does have an ANNUAL deductible, and once you meet it, </a:t>
            </a:r>
          </a:p>
          <a:p>
            <a:r>
              <a:rPr lang="en-US" baseline="0" dirty="0"/>
              <a:t>you’re done with it for the year, unlike the Part A that has a Benefit period deductible.</a:t>
            </a:r>
          </a:p>
          <a:p>
            <a:endParaRPr lang="en-US" baseline="0" dirty="0"/>
          </a:p>
          <a:p>
            <a:r>
              <a:rPr lang="en-US" baseline="0" dirty="0"/>
              <a:t>In 2024 the Annual deductible for Part B is $240.00.  This can increase each year.</a:t>
            </a:r>
          </a:p>
          <a:p>
            <a:endParaRPr lang="en-US" baseline="0" dirty="0"/>
          </a:p>
          <a:p>
            <a:r>
              <a:rPr lang="en-US" baseline="0" dirty="0"/>
              <a:t>Once you’ve met that Part B deductible of $240.00, then Part B coverage kicks in and </a:t>
            </a:r>
          </a:p>
          <a:p>
            <a:r>
              <a:rPr lang="en-US" baseline="0" dirty="0"/>
              <a:t>the 80/20 cost share kicks in.  That’s how Part B works for the rest of the year.</a:t>
            </a:r>
          </a:p>
          <a:p>
            <a:endParaRPr lang="en-US" baseline="0" dirty="0"/>
          </a:p>
          <a:p>
            <a:r>
              <a:rPr lang="en-US" baseline="0" dirty="0"/>
              <a:t>I go in on January 3</a:t>
            </a:r>
            <a:r>
              <a:rPr lang="en-US" baseline="30000" dirty="0"/>
              <a:t>rd</a:t>
            </a:r>
            <a:r>
              <a:rPr lang="en-US" baseline="0" dirty="0"/>
              <a:t>, pay the first $240.00 as a deductible, and then Medicare is going to pay 80% of the rest of the bills and the beneficiary is responsible for the other 20%.  </a:t>
            </a:r>
          </a:p>
          <a:p>
            <a:endParaRPr lang="en-US" baseline="0" dirty="0"/>
          </a:p>
          <a:p>
            <a:r>
              <a:rPr lang="en-US" baseline="0" dirty="0"/>
              <a:t>Remember, there is no annual max out of pocket in the Medicare world.  There is no safety net.</a:t>
            </a:r>
          </a:p>
          <a:p>
            <a:endParaRPr lang="en-US" baseline="0" dirty="0"/>
          </a:p>
          <a:p>
            <a:r>
              <a:rPr lang="en-US" baseline="0" dirty="0"/>
              <a:t>Doctor visits, lab work, x-rays, ambulance, air or ground, emergency room, outpatient services, durable medical equipment, including oxygen.</a:t>
            </a:r>
          </a:p>
          <a:p>
            <a:endParaRPr lang="en-US" baseline="0" dirty="0"/>
          </a:p>
          <a:p>
            <a:r>
              <a:rPr lang="en-US" baseline="0" dirty="0"/>
              <a:t>A lot more is done on an outpatient basis nowadays compared to the way it used to be.</a:t>
            </a:r>
          </a:p>
          <a:p>
            <a:endParaRPr lang="en-US" baseline="0" dirty="0"/>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16</a:t>
            </a:fld>
            <a:endParaRPr lang="en-US" dirty="0"/>
          </a:p>
        </p:txBody>
      </p:sp>
    </p:spTree>
    <p:extLst>
      <p:ext uri="{BB962C8B-B14F-4D97-AF65-F5344CB8AC3E}">
        <p14:creationId xmlns:p14="http://schemas.microsoft.com/office/powerpoint/2010/main" val="2717459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Medicare does not cover everything!  Medicare does NOT cover custodial care, if you’re there to live out the rest of your days.  That’s where long-term care insurance would be helpful to have, otherwise they have to spend down their assets, their savings, until they deplete that and go into Medicaid status.</a:t>
            </a:r>
          </a:p>
          <a:p>
            <a:endParaRPr lang="en-US" baseline="0" dirty="0"/>
          </a:p>
          <a:p>
            <a:r>
              <a:rPr lang="en-US" baseline="0" dirty="0"/>
              <a:t>Some other things Medicare doesn’t cover – hearing aids or exams, routine eye care, dental care &amp; dentures., and healthcare while traveling outside the US.</a:t>
            </a:r>
          </a:p>
          <a:p>
            <a:endParaRPr lang="en-US" baseline="0" dirty="0"/>
          </a:p>
          <a:p>
            <a:r>
              <a:rPr lang="en-US" baseline="0" dirty="0"/>
              <a:t>Some of the advantage plans may have coverage for hearing aids or build in some dental care.  Also, they will provide emergency coverage outside the US.  They may give you some dollars towards eyeglasses.</a:t>
            </a:r>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17</a:t>
            </a:fld>
            <a:endParaRPr lang="en-US" dirty="0"/>
          </a:p>
        </p:txBody>
      </p:sp>
    </p:spTree>
    <p:extLst>
      <p:ext uri="{BB962C8B-B14F-4D97-AF65-F5344CB8AC3E}">
        <p14:creationId xmlns:p14="http://schemas.microsoft.com/office/powerpoint/2010/main" val="3822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talked about Medicare Part A,</a:t>
            </a:r>
            <a:r>
              <a:rPr lang="en-US" baseline="0" dirty="0"/>
              <a:t> and Medicare Part B, now let’s talk about how to enroll.</a:t>
            </a:r>
            <a:endParaRPr lang="en-US" dirty="0"/>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18</a:t>
            </a:fld>
            <a:endParaRPr lang="en-US" dirty="0"/>
          </a:p>
        </p:txBody>
      </p:sp>
    </p:spTree>
    <p:extLst>
      <p:ext uri="{BB962C8B-B14F-4D97-AF65-F5344CB8AC3E}">
        <p14:creationId xmlns:p14="http://schemas.microsoft.com/office/powerpoint/2010/main" val="3233665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what it looks like to most individuals when they are approaching Medicare eligibility.  They may have a lot of misconceptions about what to do</a:t>
            </a:r>
            <a:r>
              <a:rPr lang="en-US" baseline="0" dirty="0"/>
              <a:t> and when they should do it.  </a:t>
            </a:r>
            <a:endParaRPr lang="en-US" dirty="0"/>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19</a:t>
            </a:fld>
            <a:endParaRPr lang="en-US" dirty="0"/>
          </a:p>
        </p:txBody>
      </p:sp>
    </p:spTree>
    <p:extLst>
      <p:ext uri="{BB962C8B-B14F-4D97-AF65-F5344CB8AC3E}">
        <p14:creationId xmlns:p14="http://schemas.microsoft.com/office/powerpoint/2010/main" val="1962129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Initial Enrollment Period – the 7 month window when</a:t>
            </a:r>
            <a:r>
              <a:rPr lang="en-US" baseline="0" dirty="0"/>
              <a:t> you are aging in.  You have the 3 months before, the month of, and the 3 months after your 65</a:t>
            </a:r>
            <a:r>
              <a:rPr lang="en-US" baseline="30000" dirty="0"/>
              <a:t>th</a:t>
            </a:r>
            <a:r>
              <a:rPr lang="en-US" baseline="0" dirty="0"/>
              <a:t> birthday to make an election, for a total of 7 months.</a:t>
            </a:r>
          </a:p>
          <a:p>
            <a:endParaRPr lang="en-US" baseline="0" dirty="0"/>
          </a:p>
          <a:p>
            <a:r>
              <a:rPr lang="en-US" baseline="0" dirty="0"/>
              <a:t>Example – I turn 65 in July of this year, so the earliest I can enroll is April, and the latest I can enroll is October.  If I’m drawing SS, then this will happen automatically, my Medicare card will show up in the mail.  But again, if I am waiting to draw SS, then I need to initiate this enrollment – online, in person, or over the phone.</a:t>
            </a:r>
          </a:p>
          <a:p>
            <a:endParaRPr lang="en-US" baseline="0" dirty="0"/>
          </a:p>
          <a:p>
            <a:r>
              <a:rPr lang="en-US" baseline="0" dirty="0"/>
              <a:t>Let’s say at age 65 I’m not ready to retire, I want to continue to work, I have medical coverage through my employer that’s creditable and I don’t want to enroll in Medicare yet – then I can choose to delay enrollment until a later date.  Or, I’m retired but I’m married to someone who is still working and overs me under their employer plan, I can wait.</a:t>
            </a:r>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20</a:t>
            </a:fld>
            <a:endParaRPr lang="en-US" dirty="0"/>
          </a:p>
        </p:txBody>
      </p:sp>
    </p:spTree>
    <p:extLst>
      <p:ext uri="{BB962C8B-B14F-4D97-AF65-F5344CB8AC3E}">
        <p14:creationId xmlns:p14="http://schemas.microsoft.com/office/powerpoint/2010/main" val="666181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So now its 3 years later and I’m ready to retire and sign up for Medicare.  So I call up Medicare and they say Alissa, where </a:t>
            </a:r>
            <a:r>
              <a:rPr lang="en-US" baseline="0" dirty="0" err="1"/>
              <a:t>ya</a:t>
            </a:r>
            <a:r>
              <a:rPr lang="en-US" baseline="0" dirty="0"/>
              <a:t> been?  Your 68!  And I say “well I continued to work, I wasn’t ready to retire yet and I had medical coverage through my company”  and they’ll say okay great, you qualify for a Special Enrollment Period.  This is for people who delayed their enrollment and want to sign up at a later date.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To be eligible, I must’ve been enrolled in a group health plan while under ACTIVE employment, mine or my spouses.  Not COBRA or retirement coverage.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Must enroll within 8 month of your employment or coverage ending, whichever occurs first.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SS will mail out a verification form to the former employer to verify they had continuous creditable coverage during that time.  That gets submitted, and the enrollment into Medicare will go through.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21</a:t>
            </a:fld>
            <a:endParaRPr lang="en-US" dirty="0"/>
          </a:p>
        </p:txBody>
      </p:sp>
    </p:spTree>
    <p:extLst>
      <p:ext uri="{BB962C8B-B14F-4D97-AF65-F5344CB8AC3E}">
        <p14:creationId xmlns:p14="http://schemas.microsoft.com/office/powerpoint/2010/main" val="3280671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Here’s another scenario – I’m 68 and I call up Medicare SS and they say “Hey, where </a:t>
            </a:r>
            <a:r>
              <a:rPr lang="en-US" baseline="0" dirty="0" err="1"/>
              <a:t>ya</a:t>
            </a:r>
            <a:r>
              <a:rPr lang="en-US" baseline="0" dirty="0"/>
              <a:t> been?  Your 68!”  And I say “I didn’t need the coverage, I was healthy, didn’t want to take Medicare yet, I didn’t need it.”  But now I need it because I’m sick.  They’re going to say “you didn’t sign up for it during your initial enrollment period when you were first eligible, you don’t qualify for a Special Enrollment Period, you haven’t had continuous coverage during these past 3 years, so now you have to sign up during the General Enrollment Period, which only happens from January 1 – March 31 of the year.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It is for individuals who did not enroll in initial or special enrollment period, or who have dropped Part B and wish to re-enroll.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Let’s say someone does that today, January 15 and they sign up during their General Enrollment Period, their effective date would be February 1 for Part B.</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The moral of this story is that you need to know your options and sign up at the right time.  Pay attention to paperwork that you’re getting when you are approaching 65.  Know your options if you plan to continue working.  And you as the agent need to know these nuances so that you can advise your member’s the right way.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Here’s another scenario, although it doesn’t happen as often.  When you start drawing SS, you will be automatically enrolled in Medicare A&amp;B.  But let’s say you plan on continuing to work and have medical coverage through your employer, but you’re still drawing SS for whatever reason.  You can elect to waive the Part B enrollment and keep Part A.  When you get your card, you will have the option of sending it back denying the Part B enrollment, and then you’ll get a new card with just Part A effective.  That’s a scenario that you might run into where the Medicare card has different start dates for Part A and Part B.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22</a:t>
            </a:fld>
            <a:endParaRPr lang="en-US" dirty="0"/>
          </a:p>
        </p:txBody>
      </p:sp>
    </p:spTree>
    <p:extLst>
      <p:ext uri="{BB962C8B-B14F-4D97-AF65-F5344CB8AC3E}">
        <p14:creationId xmlns:p14="http://schemas.microsoft.com/office/powerpoint/2010/main" val="3888818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a:t>
            </a:r>
            <a:r>
              <a:rPr lang="en-US" baseline="0" dirty="0"/>
              <a:t> part to Medicare – Medicare Part C.  If you buy a Medicare Part C plan, also known as Medicare Advantage, its an alternative to original Medicare and it becomes your Medicare plan.  MA or MAPD.  Sold by private insurance companies, and they would administer my Medicare benefits.  So when I go to the doctor or hospital , I would just use my MA or MAPD card, not my original Medicare card.  The carrier gets billed, not original Medicare.  There is usually a monthly premium due with Part C plans, but it can also be $0.  Whatever the premium,  I do have to still continue to pay my Part B premium, on top of whatever Medicare Advantage premium I might have.</a:t>
            </a:r>
          </a:p>
          <a:p>
            <a:endParaRPr lang="en-US" baseline="0" dirty="0"/>
          </a:p>
          <a:p>
            <a:r>
              <a:rPr lang="en-US" baseline="0" dirty="0"/>
              <a:t>The coverage has to be at least as good, or above and beyond what original Medicare covers.  That’s where those dental or vision benefits come in.  It will also have a Max out of pocket so I’ll know that I have a safety net, and my expenses will be capped each year.  It also builds in the prescription drug benefit if its an MAPD plan, so it’s a one-stop shop.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23</a:t>
            </a:fld>
            <a:endParaRPr lang="en-US" dirty="0"/>
          </a:p>
        </p:txBody>
      </p:sp>
    </p:spTree>
    <p:extLst>
      <p:ext uri="{BB962C8B-B14F-4D97-AF65-F5344CB8AC3E}">
        <p14:creationId xmlns:p14="http://schemas.microsoft.com/office/powerpoint/2010/main" val="4270084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chose 1965, you are correct!  Medicare’s been around for just</a:t>
            </a:r>
            <a:r>
              <a:rPr lang="en-US" baseline="0" dirty="0"/>
              <a:t> over 50 years.  And It has evolved over that time!  When Medicare 1</a:t>
            </a:r>
            <a:r>
              <a:rPr lang="en-US" baseline="30000" dirty="0"/>
              <a:t>st</a:t>
            </a:r>
            <a:r>
              <a:rPr lang="en-US" baseline="0" dirty="0"/>
              <a:t> came into existence, it was really just for hospitalization.  People were going bankrupt due to illness and having to sell everything they have, “sell the farm” to pay for Medical costs.</a:t>
            </a:r>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4</a:t>
            </a:fld>
            <a:endParaRPr lang="en-US" dirty="0"/>
          </a:p>
        </p:txBody>
      </p:sp>
    </p:spTree>
    <p:extLst>
      <p:ext uri="{BB962C8B-B14F-4D97-AF65-F5344CB8AC3E}">
        <p14:creationId xmlns:p14="http://schemas.microsoft.com/office/powerpoint/2010/main" val="734163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just buy a Part</a:t>
            </a:r>
            <a:r>
              <a:rPr lang="en-US" baseline="0" dirty="0"/>
              <a:t> C plan based on premium alone – we have to look at “are my doctors covered?  Is my hospital in the network?”</a:t>
            </a:r>
          </a:p>
          <a:p>
            <a:endParaRPr lang="en-US" baseline="0" dirty="0"/>
          </a:p>
          <a:p>
            <a:r>
              <a:rPr lang="en-US" baseline="0" dirty="0"/>
              <a:t>We will have some predictability.  I don’t want 20% of an unknown amount, like with original Medicare.  I want to know that I’ll pay a low co-pay when I go to the doctor.</a:t>
            </a:r>
          </a:p>
          <a:p>
            <a:endParaRPr lang="en-US" baseline="0" dirty="0"/>
          </a:p>
          <a:p>
            <a:r>
              <a:rPr lang="en-US" baseline="0" dirty="0"/>
              <a:t>MAPD plans also promote keeping you healthy, being proactive.  They offer wellness programs and want to catch things early.  Even offering free Gym memberships.</a:t>
            </a:r>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24</a:t>
            </a:fld>
            <a:endParaRPr lang="en-US" dirty="0"/>
          </a:p>
        </p:txBody>
      </p:sp>
    </p:spTree>
    <p:extLst>
      <p:ext uri="{BB962C8B-B14F-4D97-AF65-F5344CB8AC3E}">
        <p14:creationId xmlns:p14="http://schemas.microsoft.com/office/powerpoint/2010/main" val="691686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 Plans include HMO’s, PPO’s, similar to a group plan structure.</a:t>
            </a:r>
          </a:p>
          <a:p>
            <a:endParaRPr lang="en-US" dirty="0"/>
          </a:p>
          <a:p>
            <a:r>
              <a:rPr lang="en-US" dirty="0"/>
              <a:t>There are also PFFS, although not as common.</a:t>
            </a:r>
          </a:p>
          <a:p>
            <a:endParaRPr lang="en-US" dirty="0"/>
          </a:p>
          <a:p>
            <a:r>
              <a:rPr lang="en-US" dirty="0"/>
              <a:t>Special Needs Plans are those tailored to people living with</a:t>
            </a:r>
          </a:p>
          <a:p>
            <a:r>
              <a:rPr lang="en-US" dirty="0"/>
              <a:t>Chronic conditions such as diabetes, heart disease, certain</a:t>
            </a:r>
          </a:p>
          <a:p>
            <a:r>
              <a:rPr lang="en-US" dirty="0"/>
              <a:t>Cancers.  There are also plans designed for people on Medicaid, coordinate</a:t>
            </a:r>
          </a:p>
          <a:p>
            <a:r>
              <a:rPr lang="en-US" dirty="0"/>
              <a:t>Benefits.</a:t>
            </a:r>
          </a:p>
        </p:txBody>
      </p:sp>
      <p:sp>
        <p:nvSpPr>
          <p:cNvPr id="4" name="Slide Number Placeholder 3"/>
          <p:cNvSpPr>
            <a:spLocks noGrp="1"/>
          </p:cNvSpPr>
          <p:nvPr>
            <p:ph type="sldNum" sz="quarter" idx="5"/>
          </p:nvPr>
        </p:nvSpPr>
        <p:spPr/>
        <p:txBody>
          <a:bodyPr/>
          <a:lstStyle/>
          <a:p>
            <a:fld id="{BFB3F7F2-9721-485C-9A03-0EDF460DCBA4}" type="slidenum">
              <a:rPr lang="en-US" smtClean="0"/>
              <a:t>25</a:t>
            </a:fld>
            <a:endParaRPr lang="en-US"/>
          </a:p>
        </p:txBody>
      </p:sp>
    </p:spTree>
    <p:extLst>
      <p:ext uri="{BB962C8B-B14F-4D97-AF65-F5344CB8AC3E}">
        <p14:creationId xmlns:p14="http://schemas.microsoft.com/office/powerpoint/2010/main" val="698253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4</a:t>
            </a:r>
            <a:r>
              <a:rPr lang="en-US" baseline="30000" dirty="0"/>
              <a:t>th</a:t>
            </a:r>
            <a:r>
              <a:rPr lang="en-US" dirty="0"/>
              <a:t> part of Medicare – Part D Prescription</a:t>
            </a:r>
            <a:r>
              <a:rPr lang="en-US" baseline="0" dirty="0"/>
              <a:t> Drug Benefit.  Again, like Part C we buy this from private insurance carriers.</a:t>
            </a:r>
          </a:p>
          <a:p>
            <a:endParaRPr lang="en-US" baseline="0" dirty="0"/>
          </a:p>
          <a:p>
            <a:r>
              <a:rPr lang="en-US" baseline="0" dirty="0"/>
              <a:t>There is a premium, which varies across plans and carriers.  Part D plans will also have a formulary.  What’s a formulary?  A list of approved drugs.  So again, you can’t just look at the premium, you have to look at the formulary – are my drugs included?  And then they’re going to tier the drug.  Typically, a plan has 4 – 5 tiers.  Tier 1 being the lowest cost, generics, and tier 4 or 5 being those expensive brand name drugs or specialty drugs.  The lower the tier, the lower the cost share, sometimes even $0 for generics.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26</a:t>
            </a:fld>
            <a:endParaRPr lang="en-US" dirty="0"/>
          </a:p>
        </p:txBody>
      </p:sp>
    </p:spTree>
    <p:extLst>
      <p:ext uri="{BB962C8B-B14F-4D97-AF65-F5344CB8AC3E}">
        <p14:creationId xmlns:p14="http://schemas.microsoft.com/office/powerpoint/2010/main" val="1509303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27</a:t>
            </a:fld>
            <a:endParaRPr lang="en-US" dirty="0"/>
          </a:p>
        </p:txBody>
      </p:sp>
    </p:spTree>
    <p:extLst>
      <p:ext uri="{BB962C8B-B14F-4D97-AF65-F5344CB8AC3E}">
        <p14:creationId xmlns:p14="http://schemas.microsoft.com/office/powerpoint/2010/main" val="347609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75A89"/>
                </a:solidFill>
                <a:effectLst/>
                <a:latin typeface="Helvetica-Bold"/>
              </a:rPr>
              <a:t>Annual Deductible</a:t>
            </a:r>
          </a:p>
          <a:p>
            <a:pPr algn="l"/>
            <a:r>
              <a:rPr lang="en-US" b="1" i="0" dirty="0">
                <a:solidFill>
                  <a:srgbClr val="333333"/>
                </a:solidFill>
                <a:effectLst/>
                <a:latin typeface="Helvetica" panose="020B0604020202020204" pitchFamily="34" charset="0"/>
              </a:rPr>
              <a:t>Begins: with your first prescription of the plan year.</a:t>
            </a:r>
            <a:endParaRPr lang="en-US" b="0" i="0" dirty="0">
              <a:solidFill>
                <a:srgbClr val="333333"/>
              </a:solidFill>
              <a:effectLst/>
              <a:latin typeface="Helvetica" panose="020B0604020202020204" pitchFamily="34" charset="0"/>
            </a:endParaRPr>
          </a:p>
          <a:p>
            <a:pPr algn="l"/>
            <a:r>
              <a:rPr lang="en-US" b="0" i="0" dirty="0">
                <a:solidFill>
                  <a:srgbClr val="333333"/>
                </a:solidFill>
                <a:effectLst/>
                <a:latin typeface="Helvetica" panose="020B0604020202020204" pitchFamily="34" charset="0"/>
              </a:rPr>
              <a:t>You pay the full cost of your prescriptions until your spending adds up to the amount of your deductible. So, if your plan has a $0 deductible, you skip straight to the next stage. Keep in mind that some deductibles may only apply to drugs on specific tiers, which means you may not have any deductible if you do not take any medications on those tiers. Any payments for your monthly premium or for medications on tiers that do not apply to the deductible are not counted toward reaching the deductible.</a:t>
            </a:r>
          </a:p>
          <a:p>
            <a:endParaRPr lang="en-US" dirty="0"/>
          </a:p>
          <a:p>
            <a:pPr algn="l"/>
            <a:r>
              <a:rPr lang="en-US" b="1" i="0" dirty="0">
                <a:solidFill>
                  <a:srgbClr val="275A89"/>
                </a:solidFill>
                <a:effectLst/>
                <a:latin typeface="Helvetica-Bold"/>
              </a:rPr>
              <a:t>Initial Coverage</a:t>
            </a:r>
          </a:p>
          <a:p>
            <a:pPr algn="l"/>
            <a:r>
              <a:rPr lang="en-US" b="1" i="0" dirty="0">
                <a:solidFill>
                  <a:srgbClr val="333333"/>
                </a:solidFill>
                <a:effectLst/>
                <a:latin typeface="Helvetica" panose="020B0604020202020204" pitchFamily="34" charset="0"/>
              </a:rPr>
              <a:t>Begins: immediately if your plan has no deductible. Or, when the prescription payments you have made equal your plan's deductible.</a:t>
            </a:r>
            <a:endParaRPr lang="en-US" b="0" i="0" dirty="0">
              <a:solidFill>
                <a:srgbClr val="333333"/>
              </a:solidFill>
              <a:effectLst/>
              <a:latin typeface="Helvetica" panose="020B0604020202020204" pitchFamily="34" charset="0"/>
            </a:endParaRPr>
          </a:p>
          <a:p>
            <a:pPr algn="l"/>
            <a:r>
              <a:rPr lang="en-US" b="0" i="0" dirty="0">
                <a:solidFill>
                  <a:srgbClr val="333333"/>
                </a:solidFill>
                <a:effectLst/>
                <a:latin typeface="Helvetica" panose="020B0604020202020204" pitchFamily="34" charset="0"/>
              </a:rPr>
              <a:t>Your plan pays for a portion of each prescription drug you purchase, as long as that medication is covered under the plan's formulary (list of covered drugs). You pay the other portion, which is either a copayment (a set dollar amount) or coinsurance (a percentage of the drug's cost). The amount you pay will depend on the tier level assigned to your drug.</a:t>
            </a:r>
            <a:r>
              <a:rPr lang="en-US" b="0" i="0" u="sng" baseline="30000" dirty="0">
                <a:solidFill>
                  <a:srgbClr val="333333"/>
                </a:solidFill>
                <a:effectLst/>
                <a:latin typeface="Helvetica" panose="020B0604020202020204" pitchFamily="34" charset="0"/>
                <a:hlinkClick r:id="rId3"/>
              </a:rPr>
              <a:t>1</a:t>
            </a:r>
            <a:r>
              <a:rPr lang="en-US" b="0" i="0" dirty="0">
                <a:solidFill>
                  <a:srgbClr val="333333"/>
                </a:solidFill>
                <a:effectLst/>
                <a:latin typeface="Helvetica" panose="020B0604020202020204" pitchFamily="34" charset="0"/>
              </a:rPr>
              <a:t> This stage ends when the amount spent by you and your plan on your covered drugs adds up to equal the initial coverage limit set by Medicare for that year. In 2024 that limit is $5,030. Your monthly premium payments do not count toward reaching that limit.</a:t>
            </a:r>
          </a:p>
          <a:p>
            <a:pPr algn="l"/>
            <a:endParaRPr lang="en-US" b="0" i="0" dirty="0">
              <a:solidFill>
                <a:srgbClr val="333333"/>
              </a:solidFill>
              <a:effectLst/>
              <a:latin typeface="Helvetica" panose="020B0604020202020204" pitchFamily="34" charset="0"/>
            </a:endParaRPr>
          </a:p>
          <a:p>
            <a:pPr algn="l"/>
            <a:r>
              <a:rPr lang="en-US" b="1" i="0" dirty="0">
                <a:solidFill>
                  <a:srgbClr val="275A89"/>
                </a:solidFill>
                <a:effectLst/>
                <a:latin typeface="Helvetica-Bold"/>
              </a:rPr>
              <a:t>Coverage Gap</a:t>
            </a:r>
          </a:p>
          <a:p>
            <a:pPr algn="l"/>
            <a:r>
              <a:rPr lang="en-US" b="1" i="0" dirty="0">
                <a:solidFill>
                  <a:srgbClr val="333333"/>
                </a:solidFill>
                <a:effectLst/>
                <a:latin typeface="Helvetica" panose="020B0604020202020204" pitchFamily="34" charset="0"/>
              </a:rPr>
              <a:t>Begins: when you and your plan have collectively spent $5,030 on your covered drugs.</a:t>
            </a:r>
            <a:endParaRPr lang="en-US" b="0" i="0" dirty="0">
              <a:solidFill>
                <a:srgbClr val="333333"/>
              </a:solidFill>
              <a:effectLst/>
              <a:latin typeface="Helvetica" panose="020B0604020202020204" pitchFamily="34" charset="0"/>
            </a:endParaRPr>
          </a:p>
          <a:p>
            <a:pPr algn="l"/>
            <a:r>
              <a:rPr lang="en-US" b="0" i="0" dirty="0">
                <a:solidFill>
                  <a:srgbClr val="333333"/>
                </a:solidFill>
                <a:effectLst/>
                <a:latin typeface="Helvetica" panose="020B0604020202020204" pitchFamily="34" charset="0"/>
              </a:rPr>
              <a:t>Not everyone will enter the coverage gap (also referred to as the "donut hole"). In the coverage gap, the plan is temporarily limited in how much it can pay for your drugs. If you do enter the gap, you'll pay 25% of the plan's cost for covered brand-name drugs and 25% of the plan's cost for covered generic drugs.</a:t>
            </a:r>
          </a:p>
          <a:p>
            <a:pPr algn="l"/>
            <a:r>
              <a:rPr lang="en-US" b="0" i="0" dirty="0">
                <a:solidFill>
                  <a:srgbClr val="333333"/>
                </a:solidFill>
                <a:effectLst/>
                <a:latin typeface="Helvetica" panose="020B0604020202020204" pitchFamily="34" charset="0"/>
              </a:rPr>
              <a:t>Keep in mind that while the percentage you pay for brand-name drugs is lower, the price of that drug may be much higher than the generic option. Calculate the amount you would owe for each to see which one really offers the best cost savings for you.</a:t>
            </a:r>
          </a:p>
          <a:p>
            <a:pPr algn="l"/>
            <a:r>
              <a:rPr lang="en-US" b="0" i="0" dirty="0">
                <a:solidFill>
                  <a:srgbClr val="333333"/>
                </a:solidFill>
                <a:effectLst/>
                <a:latin typeface="Helvetica" panose="020B0604020202020204" pitchFamily="34" charset="0"/>
              </a:rPr>
              <a:t>You exit the coverage gap when your total out-of-pocket cost on covered drugs (not including premiums) reaches $8,000. Your out-of-pocket cost is calculated by adding together all of the following: yearly deductible, coinsurance, and copayments from the entire plan year, and what you paid for drugs in the coverage gap (including the discounted amounts you didn't pay in that stage).</a:t>
            </a:r>
          </a:p>
          <a:p>
            <a:pPr algn="l"/>
            <a:endParaRPr lang="en-US" b="0" i="0" dirty="0">
              <a:solidFill>
                <a:srgbClr val="333333"/>
              </a:solidFill>
              <a:effectLst/>
              <a:latin typeface="Helvetica" panose="020B0604020202020204" pitchFamily="34" charset="0"/>
            </a:endParaRPr>
          </a:p>
          <a:p>
            <a:pPr algn="l"/>
            <a:r>
              <a:rPr lang="en-US" b="1" i="0" dirty="0">
                <a:solidFill>
                  <a:srgbClr val="275A89"/>
                </a:solidFill>
                <a:effectLst/>
                <a:latin typeface="Helvetica-Bold"/>
              </a:rPr>
              <a:t>Catastrophic Coverage</a:t>
            </a:r>
          </a:p>
          <a:p>
            <a:pPr algn="l"/>
            <a:r>
              <a:rPr lang="en-US" b="1" i="0" dirty="0">
                <a:solidFill>
                  <a:srgbClr val="333333"/>
                </a:solidFill>
                <a:effectLst/>
                <a:latin typeface="Helvetica" panose="020B0604020202020204" pitchFamily="34" charset="0"/>
              </a:rPr>
              <a:t>Begins: when your out-of-pocket costs reach $8,000 on covered drugs.</a:t>
            </a:r>
            <a:endParaRPr lang="en-US" b="0" i="0" dirty="0">
              <a:solidFill>
                <a:srgbClr val="333333"/>
              </a:solidFill>
              <a:effectLst/>
              <a:latin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Helvetica" panose="020B0604020202020204" pitchFamily="34" charset="0"/>
              </a:rPr>
              <a:t>You exit the coverage gap when your total out-of-pocket cost on covered drugs (not including premiums) reaches $8,000. Your out-of-pocket cost is calculated by adding together all of the following: yearly deductible, coinsurance, and copayments from the entire plan year, and what you paid for drugs in the coverage gap (including the discounted amounts you didn't pay in that stage).</a:t>
            </a:r>
            <a:r>
              <a:rPr lang="en-US" b="0" i="0" dirty="0">
                <a:solidFill>
                  <a:srgbClr val="323A45"/>
                </a:solidFill>
                <a:effectLst/>
                <a:latin typeface="Rubik"/>
              </a:rPr>
              <a:t> You are now in the catastrophic phase and you won’t have to pay a co-payment or co-insurance for covered Part D drugs for the rest of the calendar year.</a:t>
            </a:r>
          </a:p>
          <a:p>
            <a:pPr algn="l"/>
            <a:endParaRPr lang="en-US" b="0" i="0" dirty="0">
              <a:solidFill>
                <a:srgbClr val="333333"/>
              </a:solidFill>
              <a:effectLst/>
              <a:latin typeface="Helvetica" panose="020B0604020202020204" pitchFamily="34" charset="0"/>
            </a:endParaRPr>
          </a:p>
          <a:p>
            <a:pPr algn="l"/>
            <a:endParaRPr lang="en-US" b="0" i="0" dirty="0">
              <a:solidFill>
                <a:srgbClr val="333333"/>
              </a:solidFill>
              <a:effectLst/>
              <a:latin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28</a:t>
            </a:fld>
            <a:endParaRPr lang="en-US" dirty="0"/>
          </a:p>
        </p:txBody>
      </p:sp>
    </p:spTree>
    <p:extLst>
      <p:ext uri="{BB962C8B-B14F-4D97-AF65-F5344CB8AC3E}">
        <p14:creationId xmlns:p14="http://schemas.microsoft.com/office/powerpoint/2010/main" val="3411758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29</a:t>
            </a:fld>
            <a:endParaRPr lang="en-US" dirty="0"/>
          </a:p>
        </p:txBody>
      </p:sp>
    </p:spTree>
    <p:extLst>
      <p:ext uri="{BB962C8B-B14F-4D97-AF65-F5344CB8AC3E}">
        <p14:creationId xmlns:p14="http://schemas.microsoft.com/office/powerpoint/2010/main" val="1148159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 little humor, but in reality, drug costs can be VERY expensive, so its important that members</a:t>
            </a:r>
            <a:r>
              <a:rPr lang="en-US" baseline="0" dirty="0"/>
              <a:t> have the right plan.  You may run into a person who says “I don’t need Part D, I don’t take any drugs.”  But if they have to start, this coverage can be invaluable.  </a:t>
            </a:r>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30</a:t>
            </a:fld>
            <a:endParaRPr lang="en-US" dirty="0"/>
          </a:p>
        </p:txBody>
      </p:sp>
    </p:spTree>
    <p:extLst>
      <p:ext uri="{BB962C8B-B14F-4D97-AF65-F5344CB8AC3E}">
        <p14:creationId xmlns:p14="http://schemas.microsoft.com/office/powerpoint/2010/main" val="2506929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3400" y="4148668"/>
            <a:ext cx="5909733" cy="4436533"/>
          </a:xfrm>
        </p:spPr>
        <p:txBody>
          <a:bodyPr/>
          <a:lstStyle/>
          <a:p>
            <a:pPr>
              <a:spcBef>
                <a:spcPts val="611"/>
              </a:spcBef>
              <a:defRPr/>
            </a:pPr>
            <a:r>
              <a:rPr lang="en-US" dirty="0"/>
              <a:t>When someone becomes Medicare eligible either due to turning 65 or disability,</a:t>
            </a:r>
          </a:p>
          <a:p>
            <a:pPr>
              <a:spcBef>
                <a:spcPts val="611"/>
              </a:spcBef>
              <a:defRPr/>
            </a:pPr>
            <a:r>
              <a:rPr lang="en-US" dirty="0"/>
              <a:t>There are options for a wide demographic.</a:t>
            </a:r>
          </a:p>
          <a:p>
            <a:pPr>
              <a:spcBef>
                <a:spcPts val="611"/>
              </a:spcBef>
              <a:defRPr/>
            </a:pPr>
            <a:r>
              <a:rPr lang="en-US" dirty="0"/>
              <a:t>The choice depends on the needs of each individual.</a:t>
            </a:r>
          </a:p>
          <a:p>
            <a:pPr>
              <a:spcBef>
                <a:spcPts val="611"/>
              </a:spcBef>
              <a:defRPr/>
            </a:pPr>
            <a:endParaRPr lang="en-US" dirty="0"/>
          </a:p>
          <a:p>
            <a:pPr>
              <a:spcBef>
                <a:spcPts val="611"/>
              </a:spcBef>
              <a:defRPr/>
            </a:pPr>
            <a:r>
              <a:rPr lang="en-US" dirty="0"/>
              <a:t>Original Medicare (Parts A&amp;B)</a:t>
            </a:r>
          </a:p>
          <a:p>
            <a:pPr>
              <a:spcBef>
                <a:spcPts val="611"/>
              </a:spcBef>
              <a:defRPr/>
            </a:pPr>
            <a:r>
              <a:rPr lang="en-US" dirty="0"/>
              <a:t>Part A helps cover hospital, skilled nursing, home health and hospice care</a:t>
            </a:r>
          </a:p>
          <a:p>
            <a:pPr>
              <a:spcBef>
                <a:spcPts val="611"/>
              </a:spcBef>
              <a:defRPr/>
            </a:pPr>
            <a:r>
              <a:rPr lang="en-US" dirty="0"/>
              <a:t>Part B is medical insurance for doctor visits, outpatient care and preventative</a:t>
            </a:r>
          </a:p>
          <a:p>
            <a:pPr>
              <a:spcBef>
                <a:spcPts val="611"/>
              </a:spcBef>
              <a:defRPr/>
            </a:pPr>
            <a:r>
              <a:rPr lang="en-US" dirty="0"/>
              <a:t>Services, occupational and physical therapies</a:t>
            </a:r>
          </a:p>
          <a:p>
            <a:pPr>
              <a:spcBef>
                <a:spcPts val="611"/>
              </a:spcBef>
              <a:defRPr/>
            </a:pPr>
            <a:endParaRPr lang="en-US" dirty="0"/>
          </a:p>
          <a:p>
            <a:pPr>
              <a:spcBef>
                <a:spcPts val="611"/>
              </a:spcBef>
              <a:defRPr/>
            </a:pPr>
            <a:r>
              <a:rPr lang="en-US" dirty="0"/>
              <a:t>To Part A &amp; B, you can add a Medicare Supplement Plan,</a:t>
            </a:r>
          </a:p>
          <a:p>
            <a:pPr>
              <a:spcBef>
                <a:spcPts val="611"/>
              </a:spcBef>
              <a:defRPr/>
            </a:pPr>
            <a:r>
              <a:rPr lang="en-US" dirty="0"/>
              <a:t>Sometimes called Medigap Plans, these policies are written by</a:t>
            </a:r>
          </a:p>
          <a:p>
            <a:pPr>
              <a:spcBef>
                <a:spcPts val="611"/>
              </a:spcBef>
              <a:defRPr/>
            </a:pPr>
            <a:r>
              <a:rPr lang="en-US" dirty="0"/>
              <a:t>Private insurance companies to help cover some of the</a:t>
            </a:r>
          </a:p>
          <a:p>
            <a:pPr>
              <a:spcBef>
                <a:spcPts val="611"/>
              </a:spcBef>
              <a:defRPr/>
            </a:pPr>
            <a:r>
              <a:rPr lang="en-US" dirty="0"/>
              <a:t>Costs parts A&amp;B don’t cover.</a:t>
            </a:r>
          </a:p>
          <a:p>
            <a:pPr>
              <a:spcBef>
                <a:spcPts val="611"/>
              </a:spcBef>
              <a:defRPr/>
            </a:pPr>
            <a:endParaRPr lang="en-US" dirty="0"/>
          </a:p>
          <a:p>
            <a:pPr>
              <a:spcBef>
                <a:spcPts val="611"/>
              </a:spcBef>
              <a:defRPr/>
            </a:pPr>
            <a:r>
              <a:rPr lang="en-US" dirty="0"/>
              <a:t>Then there’s a PDP or (Part D)</a:t>
            </a:r>
          </a:p>
          <a:p>
            <a:pPr>
              <a:spcBef>
                <a:spcPts val="611"/>
              </a:spcBef>
              <a:defRPr/>
            </a:pPr>
            <a:r>
              <a:rPr lang="en-US" dirty="0"/>
              <a:t>An optional prescription drug plan available from qualified private insurance</a:t>
            </a:r>
          </a:p>
          <a:p>
            <a:pPr>
              <a:spcBef>
                <a:spcPts val="611"/>
              </a:spcBef>
              <a:defRPr/>
            </a:pPr>
            <a:r>
              <a:rPr lang="en-US" dirty="0"/>
              <a:t>Companies.  Since med supps don’t include prescription drug</a:t>
            </a:r>
          </a:p>
          <a:p>
            <a:pPr>
              <a:spcBef>
                <a:spcPts val="611"/>
              </a:spcBef>
              <a:defRPr/>
            </a:pPr>
            <a:r>
              <a:rPr lang="en-US" dirty="0"/>
              <a:t>Coverage, most people will need to add a stand-alone.</a:t>
            </a:r>
          </a:p>
          <a:p>
            <a:pPr>
              <a:spcBef>
                <a:spcPts val="611"/>
              </a:spcBef>
              <a:defRPr/>
            </a:pPr>
            <a:endParaRPr lang="en-US" dirty="0"/>
          </a:p>
          <a:p>
            <a:pPr>
              <a:spcBef>
                <a:spcPts val="611"/>
              </a:spcBef>
              <a:defRPr/>
            </a:pPr>
            <a:r>
              <a:rPr lang="en-US" dirty="0"/>
              <a:t>OR – there is </a:t>
            </a:r>
          </a:p>
          <a:p>
            <a:pPr>
              <a:spcBef>
                <a:spcPts val="611"/>
              </a:spcBef>
              <a:defRPr/>
            </a:pPr>
            <a:r>
              <a:rPr lang="en-US" dirty="0"/>
              <a:t>Medicare Advantage (Part C)</a:t>
            </a:r>
          </a:p>
          <a:p>
            <a:pPr>
              <a:spcBef>
                <a:spcPts val="611"/>
              </a:spcBef>
              <a:defRPr/>
            </a:pPr>
            <a:r>
              <a:rPr lang="en-US" dirty="0"/>
              <a:t>The same coverage as Parts A &amp; B, plus some plans may</a:t>
            </a:r>
          </a:p>
          <a:p>
            <a:pPr>
              <a:spcBef>
                <a:spcPts val="611"/>
              </a:spcBef>
              <a:defRPr/>
            </a:pPr>
            <a:r>
              <a:rPr lang="en-US" dirty="0"/>
              <a:t>Include dental, vision and wellness programs AND they usually</a:t>
            </a:r>
          </a:p>
          <a:p>
            <a:pPr>
              <a:spcBef>
                <a:spcPts val="611"/>
              </a:spcBef>
              <a:defRPr/>
            </a:pPr>
            <a:r>
              <a:rPr lang="en-US" dirty="0"/>
              <a:t>Integrate the Part D coverage so in once nice, simple plan</a:t>
            </a:r>
          </a:p>
          <a:p>
            <a:pPr>
              <a:spcBef>
                <a:spcPts val="611"/>
              </a:spcBef>
              <a:defRPr/>
            </a:pPr>
            <a:r>
              <a:rPr lang="en-US" dirty="0"/>
              <a:t>And premium, you get both your original Medicare, along with a </a:t>
            </a:r>
          </a:p>
          <a:p>
            <a:pPr>
              <a:spcBef>
                <a:spcPts val="611"/>
              </a:spcBef>
              <a:defRPr/>
            </a:pPr>
            <a:r>
              <a:rPr lang="en-US" dirty="0"/>
              <a:t>Part D, and usually even some additional benefits.</a:t>
            </a:r>
          </a:p>
          <a:p>
            <a:pPr>
              <a:spcBef>
                <a:spcPts val="611"/>
              </a:spcBef>
              <a:defRPr/>
            </a:pPr>
            <a:endParaRPr lang="en-US" dirty="0"/>
          </a:p>
          <a:p>
            <a:pPr>
              <a:spcBef>
                <a:spcPts val="611"/>
              </a:spcBef>
              <a:defRPr/>
            </a:pPr>
            <a:endParaRPr lang="en-US" dirty="0"/>
          </a:p>
        </p:txBody>
      </p:sp>
      <p:sp>
        <p:nvSpPr>
          <p:cNvPr id="7" name="Slide Image Placeholder 6"/>
          <p:cNvSpPr>
            <a:spLocks noGrp="1" noRot="1" noChangeAspect="1"/>
          </p:cNvSpPr>
          <p:nvPr>
            <p:ph type="sldImg"/>
          </p:nvPr>
        </p:nvSpPr>
        <p:spPr>
          <a:xfrm>
            <a:off x="717550" y="722313"/>
            <a:ext cx="5575300" cy="3136900"/>
          </a:xfrm>
        </p:spPr>
      </p:sp>
    </p:spTree>
    <p:extLst>
      <p:ext uri="{BB962C8B-B14F-4D97-AF65-F5344CB8AC3E}">
        <p14:creationId xmlns:p14="http://schemas.microsoft.com/office/powerpoint/2010/main" val="1725827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the standardized med supp plans</a:t>
            </a:r>
          </a:p>
        </p:txBody>
      </p:sp>
      <p:sp>
        <p:nvSpPr>
          <p:cNvPr id="4" name="Slide Number Placeholder 3"/>
          <p:cNvSpPr>
            <a:spLocks noGrp="1"/>
          </p:cNvSpPr>
          <p:nvPr>
            <p:ph type="sldNum" sz="quarter" idx="5"/>
          </p:nvPr>
        </p:nvSpPr>
        <p:spPr/>
        <p:txBody>
          <a:bodyPr/>
          <a:lstStyle/>
          <a:p>
            <a:fld id="{C63D587C-1278-4F30-8702-09789EB5DAF8}" type="slidenum">
              <a:rPr lang="en-US" smtClean="0"/>
              <a:t>34</a:t>
            </a:fld>
            <a:endParaRPr lang="en-US" dirty="0"/>
          </a:p>
        </p:txBody>
      </p:sp>
    </p:spTree>
    <p:extLst>
      <p:ext uri="{BB962C8B-B14F-4D97-AF65-F5344CB8AC3E}">
        <p14:creationId xmlns:p14="http://schemas.microsoft.com/office/powerpoint/2010/main" val="1380501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time to enroll in a Medicare Supplement plan is</a:t>
            </a:r>
          </a:p>
          <a:p>
            <a:r>
              <a:rPr lang="en-US" dirty="0"/>
              <a:t>In your 6 month Open Enrollment Period.</a:t>
            </a:r>
          </a:p>
          <a:p>
            <a:r>
              <a:rPr lang="en-US" dirty="0"/>
              <a:t>That starts the month you turn 65 and have Medicare Part B.</a:t>
            </a:r>
          </a:p>
          <a:p>
            <a:r>
              <a:rPr lang="en-US" dirty="0"/>
              <a:t>You will be guaranteed issue and have the lowest rate.</a:t>
            </a:r>
          </a:p>
          <a:p>
            <a:r>
              <a:rPr lang="en-US" dirty="0"/>
              <a:t>If you wait, you may be subject to underwriting if you enroll</a:t>
            </a:r>
          </a:p>
          <a:p>
            <a:r>
              <a:rPr lang="en-US" dirty="0"/>
              <a:t>At a later time, depending on your states.  There are only a couple</a:t>
            </a:r>
          </a:p>
          <a:p>
            <a:r>
              <a:rPr lang="en-US" dirty="0"/>
              <a:t>Of states that are guarantee issue all the time.</a:t>
            </a:r>
          </a:p>
        </p:txBody>
      </p:sp>
      <p:sp>
        <p:nvSpPr>
          <p:cNvPr id="4" name="Slide Number Placeholder 3"/>
          <p:cNvSpPr>
            <a:spLocks noGrp="1"/>
          </p:cNvSpPr>
          <p:nvPr>
            <p:ph type="sldNum" sz="quarter" idx="5"/>
          </p:nvPr>
        </p:nvSpPr>
        <p:spPr/>
        <p:txBody>
          <a:bodyPr/>
          <a:lstStyle/>
          <a:p>
            <a:fld id="{BFB3F7F2-9721-485C-9A03-0EDF460DCBA4}" type="slidenum">
              <a:rPr lang="en-US" smtClean="0"/>
              <a:t>35</a:t>
            </a:fld>
            <a:endParaRPr lang="en-US"/>
          </a:p>
        </p:txBody>
      </p:sp>
    </p:spTree>
    <p:extLst>
      <p:ext uri="{BB962C8B-B14F-4D97-AF65-F5344CB8AC3E}">
        <p14:creationId xmlns:p14="http://schemas.microsoft.com/office/powerpoint/2010/main" val="132687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little history – The Medicare Law was signed by President Lyndon Johnson in 1965, with Harry S Truman as witness.  Truman was pushing the Medicare idea back in the 50’s during his administration.  He couldn’t get it done during his Presidency, but he was witness to Johnson signing it, and fittingly, Truman and his wife were the first enrollee’s into Medicare.</a:t>
            </a:r>
          </a:p>
          <a:p>
            <a:endParaRPr lang="en-US" dirty="0"/>
          </a:p>
          <a:p>
            <a:r>
              <a:rPr lang="en-US" dirty="0"/>
              <a:t>There is the very patriotic Medicare card.  Probably a familiar sight for most of you.</a:t>
            </a:r>
          </a:p>
          <a:p>
            <a:endParaRPr lang="en-US" dirty="0"/>
          </a:p>
          <a:p>
            <a:r>
              <a:rPr lang="en-US" dirty="0"/>
              <a:t>Due to concerns of identify theft and illegal use of Medicare benefits, CMS was required to remove SSN’s from all Medicare cards by April 2019.</a:t>
            </a:r>
          </a:p>
          <a:p>
            <a:endParaRPr lang="en-US" dirty="0"/>
          </a:p>
          <a:p>
            <a:r>
              <a:rPr lang="en-US" dirty="0"/>
              <a:t>Medicare ID’s began to transition in April 2018 from a claim number comprised of a SSN followed by a letter to a randomly generated identifier comprised of letters and numbers.  This transition was completed in April 2019 and all Medicare recipients have been issued a new card with the newly formatted number.</a:t>
            </a:r>
          </a:p>
          <a:p>
            <a:endParaRPr lang="en-US" dirty="0"/>
          </a:p>
          <a:p>
            <a:r>
              <a:rPr lang="en-US" dirty="0"/>
              <a:t>(Historically your Medicare</a:t>
            </a:r>
            <a:r>
              <a:rPr lang="en-US" baseline="0" dirty="0"/>
              <a:t> claim number was your SSN followed by a letter.  So if you were claiming your own benefits it was typically your SSN followed by an A.</a:t>
            </a:r>
          </a:p>
          <a:p>
            <a:endParaRPr lang="en-US" baseline="0" dirty="0"/>
          </a:p>
          <a:p>
            <a:r>
              <a:rPr lang="en-US" baseline="0" dirty="0"/>
              <a:t>If you were stay at home spouse, that number may have been your spouse’s SSN with a different letter at the end.  Same if you’re a widow.)</a:t>
            </a:r>
          </a:p>
          <a:p>
            <a:endParaRPr lang="en-US" baseline="0" dirty="0"/>
          </a:p>
          <a:p>
            <a:r>
              <a:rPr lang="en-US" baseline="0" dirty="0"/>
              <a:t>This card usually shows up about 90 days before T65, you will get your card automatically.  Some folks will need to initiate their enrollments and proactively go out and sign up for Medicare.</a:t>
            </a:r>
          </a:p>
          <a:p>
            <a:endParaRPr lang="en-US" baseline="0" dirty="0"/>
          </a:p>
          <a:p>
            <a:r>
              <a:rPr lang="en-US" baseline="0" dirty="0"/>
              <a:t>Start date is usually first of the month they turn T65.</a:t>
            </a:r>
          </a:p>
          <a:p>
            <a:endParaRPr lang="en-US" baseline="0" dirty="0"/>
          </a:p>
          <a:p>
            <a:r>
              <a:rPr lang="en-US" baseline="0" dirty="0"/>
              <a:t>For most folks, A&amp;B start date will be the same, but some may be different, if they delay part B for whatever reason, which we will talk about in a bit.</a:t>
            </a:r>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5</a:t>
            </a:fld>
            <a:endParaRPr lang="en-US" dirty="0"/>
          </a:p>
        </p:txBody>
      </p:sp>
    </p:spTree>
    <p:extLst>
      <p:ext uri="{BB962C8B-B14F-4D97-AF65-F5344CB8AC3E}">
        <p14:creationId xmlns:p14="http://schemas.microsoft.com/office/powerpoint/2010/main" val="515683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These 2 plans do NOT work together.  You cannot have a Medicare Advantage plan at the same</a:t>
            </a:r>
          </a:p>
          <a:p>
            <a:r>
              <a:rPr lang="en-US" sz="1200" b="0" i="0" kern="1200" dirty="0">
                <a:solidFill>
                  <a:schemeClr val="tx1"/>
                </a:solidFill>
                <a:effectLst/>
                <a:latin typeface="+mn-lt"/>
                <a:ea typeface="+mn-ea"/>
                <a:cs typeface="+mn-cs"/>
              </a:rPr>
              <a:t>Time as a med supp.</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Medigap has flexibility of doctor and hospital choice.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Medigap acceptance is Not guaranteed, unless you buy the plan during your </a:t>
            </a:r>
          </a:p>
          <a:p>
            <a:r>
              <a:rPr lang="en-US" sz="1200" b="0" i="0" kern="1200" dirty="0">
                <a:solidFill>
                  <a:schemeClr val="tx1"/>
                </a:solidFill>
                <a:effectLst/>
                <a:latin typeface="+mn-lt"/>
                <a:ea typeface="+mn-ea"/>
                <a:cs typeface="+mn-cs"/>
              </a:rPr>
              <a:t>Medicare Supplement Open Enrollment Period or in another “guaranteed issue” </a:t>
            </a:r>
          </a:p>
          <a:p>
            <a:r>
              <a:rPr lang="en-US" sz="1200" b="0" i="0" kern="1200" dirty="0">
                <a:solidFill>
                  <a:schemeClr val="tx1"/>
                </a:solidFill>
                <a:effectLst/>
                <a:latin typeface="+mn-lt"/>
                <a:ea typeface="+mn-ea"/>
                <a:cs typeface="+mn-cs"/>
              </a:rPr>
              <a:t>Period, or your state does not allow underwriting.</a:t>
            </a:r>
            <a:endParaRPr lang="en-US" dirty="0"/>
          </a:p>
        </p:txBody>
      </p:sp>
      <p:sp>
        <p:nvSpPr>
          <p:cNvPr id="4" name="Slide Number Placeholder 3"/>
          <p:cNvSpPr>
            <a:spLocks noGrp="1"/>
          </p:cNvSpPr>
          <p:nvPr>
            <p:ph type="sldNum" sz="quarter" idx="10"/>
          </p:nvPr>
        </p:nvSpPr>
        <p:spPr/>
        <p:txBody>
          <a:bodyPr/>
          <a:lstStyle/>
          <a:p>
            <a:fld id="{57665EBF-F4F8-4DAE-BFD0-EFB1E7A7E998}" type="slidenum">
              <a:rPr lang="en-US" smtClean="0"/>
              <a:t>36</a:t>
            </a:fld>
            <a:endParaRPr lang="en-US"/>
          </a:p>
        </p:txBody>
      </p:sp>
    </p:spTree>
    <p:extLst>
      <p:ext uri="{BB962C8B-B14F-4D97-AF65-F5344CB8AC3E}">
        <p14:creationId xmlns:p14="http://schemas.microsoft.com/office/powerpoint/2010/main" val="292094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Medicare needs are unique to YOU!  Not your</a:t>
            </a:r>
          </a:p>
          <a:p>
            <a:r>
              <a:rPr lang="en-US" dirty="0"/>
              <a:t>Neighbor’s, your relative’s, or even your spouses!  </a:t>
            </a:r>
          </a:p>
          <a:p>
            <a:endParaRPr lang="en-US" dirty="0"/>
          </a:p>
          <a:p>
            <a:r>
              <a:rPr lang="en-US" dirty="0"/>
              <a:t>There are many factors to consider - </a:t>
            </a:r>
          </a:p>
        </p:txBody>
      </p:sp>
      <p:sp>
        <p:nvSpPr>
          <p:cNvPr id="4" name="Slide Number Placeholder 3"/>
          <p:cNvSpPr>
            <a:spLocks noGrp="1"/>
          </p:cNvSpPr>
          <p:nvPr>
            <p:ph type="sldNum" sz="quarter" idx="5"/>
          </p:nvPr>
        </p:nvSpPr>
        <p:spPr/>
        <p:txBody>
          <a:bodyPr/>
          <a:lstStyle/>
          <a:p>
            <a:fld id="{C63D587C-1278-4F30-8702-09789EB5DAF8}" type="slidenum">
              <a:rPr lang="en-US" smtClean="0"/>
              <a:t>39</a:t>
            </a:fld>
            <a:endParaRPr lang="en-US" dirty="0"/>
          </a:p>
        </p:txBody>
      </p:sp>
    </p:spTree>
    <p:extLst>
      <p:ext uri="{BB962C8B-B14F-4D97-AF65-F5344CB8AC3E}">
        <p14:creationId xmlns:p14="http://schemas.microsoft.com/office/powerpoint/2010/main" val="3220082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41</a:t>
            </a:fld>
            <a:endParaRPr lang="en-US" dirty="0"/>
          </a:p>
        </p:txBody>
      </p:sp>
    </p:spTree>
    <p:extLst>
      <p:ext uri="{BB962C8B-B14F-4D97-AF65-F5344CB8AC3E}">
        <p14:creationId xmlns:p14="http://schemas.microsoft.com/office/powerpoint/2010/main" val="301342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Getting started</a:t>
            </a:r>
            <a:r>
              <a:rPr lang="en-US" baseline="0" dirty="0"/>
              <a:t> at a high level here – the 4 parts of Medicare.  </a:t>
            </a:r>
          </a:p>
          <a:p>
            <a:endParaRPr lang="en-US" baseline="0" dirty="0"/>
          </a:p>
          <a:p>
            <a:r>
              <a:rPr lang="en-US" baseline="0" dirty="0"/>
              <a:t>Part A – hospitalization, get admitted to a hospital</a:t>
            </a:r>
          </a:p>
          <a:p>
            <a:endParaRPr lang="en-US" baseline="0" dirty="0"/>
          </a:p>
          <a:p>
            <a:r>
              <a:rPr lang="en-US" baseline="0" dirty="0"/>
              <a:t>Part B – Medical, doctor visits, lab work, physicals</a:t>
            </a:r>
          </a:p>
          <a:p>
            <a:endParaRPr lang="en-US" baseline="0" dirty="0"/>
          </a:p>
          <a:p>
            <a:r>
              <a:rPr lang="en-US" baseline="0" dirty="0"/>
              <a:t>We sign up for A&amp;B through the federal government.  For some folks it happens automatically, usually at age 65.  For those that already draw SS before 65, they are automatically enrolled in Medicare.  If you don’t want to draw SS at age 65, maybe wait until full retirement age, which for most is 66 and 6 months, so they wait to draw SS, but they do need their Medicare, so they need to proactively enroll in Medicare.  So they go online or go to a SS office and sign up for Medicare.</a:t>
            </a:r>
          </a:p>
          <a:p>
            <a:endParaRPr lang="en-US" baseline="0" dirty="0"/>
          </a:p>
          <a:p>
            <a:r>
              <a:rPr lang="en-US" baseline="0" dirty="0"/>
              <a:t>Part C – Medicare Advantage, a type of insurance product from private carriers, not from the federal government – Humana, United, Aetna</a:t>
            </a:r>
          </a:p>
          <a:p>
            <a:endParaRPr lang="en-US" baseline="0" dirty="0"/>
          </a:p>
          <a:p>
            <a:r>
              <a:rPr lang="en-US" baseline="0" dirty="0"/>
              <a:t>Part D – Prescription Drug Benefit offered by a private insurance carrier.</a:t>
            </a:r>
            <a:endParaRPr lang="en-US" dirty="0"/>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F55D4-5390-44E1-85FF-E0DD64E22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0713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either age 65 and have paid into Medicare for at least 40 quarters, which is roughly 10 years of work OR</a:t>
            </a:r>
            <a:r>
              <a:rPr lang="en-US" baseline="0" dirty="0"/>
              <a:t> you are under age 65 and have been on SS disability for at least 24 months.</a:t>
            </a:r>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8</a:t>
            </a:fld>
            <a:endParaRPr lang="en-US" dirty="0"/>
          </a:p>
        </p:txBody>
      </p:sp>
    </p:spTree>
    <p:extLst>
      <p:ext uri="{BB962C8B-B14F-4D97-AF65-F5344CB8AC3E}">
        <p14:creationId xmlns:p14="http://schemas.microsoft.com/office/powerpoint/2010/main" val="2012234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A</a:t>
            </a:r>
            <a:r>
              <a:rPr lang="en-US" baseline="0" dirty="0"/>
              <a:t> – typically “Premium Free” because we paid for this during our working years.  So that Medicare tax you see if pre-funding for our Medicare Part A benefits.</a:t>
            </a:r>
          </a:p>
          <a:p>
            <a:endParaRPr lang="en-US" baseline="0" dirty="0"/>
          </a:p>
          <a:p>
            <a:r>
              <a:rPr lang="en-US" baseline="0" dirty="0"/>
              <a:t>Provides coverage for things like In-patient hospital visit, when you get admitted.</a:t>
            </a:r>
          </a:p>
          <a:p>
            <a:endParaRPr lang="en-US" baseline="0" dirty="0"/>
          </a:p>
          <a:p>
            <a:r>
              <a:rPr lang="en-US" baseline="0" dirty="0"/>
              <a:t>skilled nursing – stress skilled nursing because you’re in the nursing home for a reason – broke a hip, therapy, you are there to get better and go home.</a:t>
            </a:r>
          </a:p>
          <a:p>
            <a:endParaRPr lang="en-US" baseline="0" dirty="0"/>
          </a:p>
          <a:p>
            <a:r>
              <a:rPr lang="en-US" baseline="0" dirty="0"/>
              <a:t>Home health care – more cost effective to rehabilitate at home sometimes</a:t>
            </a:r>
          </a:p>
          <a:p>
            <a:endParaRPr lang="en-US" baseline="0" dirty="0"/>
          </a:p>
          <a:p>
            <a:r>
              <a:rPr lang="en-US" baseline="0" dirty="0"/>
              <a:t>Hospice – deemed 6 months or less to live, Medicare Part A covers hospice care.</a:t>
            </a:r>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9</a:t>
            </a:fld>
            <a:endParaRPr lang="en-US" dirty="0"/>
          </a:p>
        </p:txBody>
      </p:sp>
    </p:spTree>
    <p:extLst>
      <p:ext uri="{BB962C8B-B14F-4D97-AF65-F5344CB8AC3E}">
        <p14:creationId xmlns:p14="http://schemas.microsoft.com/office/powerpoint/2010/main" val="4196752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how the inpatient hospital benefit works.</a:t>
            </a:r>
          </a:p>
          <a:p>
            <a:endParaRPr lang="en-US" dirty="0"/>
          </a:p>
          <a:p>
            <a:r>
              <a:rPr lang="en-US" dirty="0"/>
              <a:t>You get admitted to the hospital, you’re spending the</a:t>
            </a:r>
            <a:r>
              <a:rPr lang="en-US" baseline="0" dirty="0"/>
              <a:t> night.  Your Part A benefit has an immediate deductible due, which for 2024 that is $1,632.  Whether you’re in there 1 day, 4 days, or 52 days, that is the cost sharing deductible.</a:t>
            </a:r>
          </a:p>
          <a:p>
            <a:endParaRPr lang="en-US" baseline="0" dirty="0"/>
          </a:p>
          <a:p>
            <a:r>
              <a:rPr lang="en-US" baseline="0" dirty="0"/>
              <a:t>Let’s say they stay in longer than 60 days – then it goes into a PER DAY co-insurance stage to days 61-90.  So they pay their deductible of $1,632, now they’re paying a per day cost of $408 per day.</a:t>
            </a:r>
          </a:p>
          <a:p>
            <a:endParaRPr lang="en-US" baseline="0" dirty="0"/>
          </a:p>
          <a:p>
            <a:r>
              <a:rPr lang="en-US" baseline="0" dirty="0"/>
              <a:t>If its longer than 90 days, the cost arrangement changes again, to a PER DAY cost of $816 per day up to day 150.  Longer than 150 days?  Medicare stops paying all together.</a:t>
            </a:r>
          </a:p>
          <a:p>
            <a:endParaRPr lang="en-US" baseline="0" dirty="0"/>
          </a:p>
          <a:p>
            <a:r>
              <a:rPr lang="en-US" baseline="0" dirty="0"/>
              <a:t>One of the biggest reasons folk will go out into the marketplace and look for other insurance options besides original Medicare is this right here – the hospital deductible.  Some seniors simply cannot afford to write a check for that full hospital deductible amount.  THAT WOULD BREAK THEIR MONTHLY BUDGET.  They want more predictability.  </a:t>
            </a:r>
          </a:p>
          <a:p>
            <a:endParaRPr lang="en-US" baseline="0" dirty="0"/>
          </a:p>
          <a:p>
            <a:r>
              <a:rPr lang="en-US" baseline="0" dirty="0"/>
              <a:t>They look for a Medicare supplement or Medicare Advantage plan to help pick up these costs or fill in their gaps.</a:t>
            </a:r>
          </a:p>
          <a:p>
            <a:endParaRPr lang="en-US" baseline="0" dirty="0"/>
          </a:p>
          <a:p>
            <a:r>
              <a:rPr lang="en-US" baseline="0" dirty="0"/>
              <a:t>Part A deductible is a BENEFIT PERIOD deductible, not an ANNUAL deductible, which means it can be due multiple times in a given year.  Example – if I go in the hospital today, and I’m in for 3 days, I have to pay that $1,632 deductible.  If I have to go in again after staying out more than 60 consecutive days, which is the benefit period, so 90 days later I go in to the hospital again and get admitted, I am responsible for another deductible of $1,632.  If I get admitted within that 60 day period, I don’t have to pay that deductible, because its within the benefit period.</a:t>
            </a:r>
            <a:endParaRPr lang="en-US" dirty="0"/>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10</a:t>
            </a:fld>
            <a:endParaRPr lang="en-US" dirty="0"/>
          </a:p>
        </p:txBody>
      </p:sp>
    </p:spTree>
    <p:extLst>
      <p:ext uri="{BB962C8B-B14F-4D97-AF65-F5344CB8AC3E}">
        <p14:creationId xmlns:p14="http://schemas.microsoft.com/office/powerpoint/2010/main" val="35730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Skilled Nursing Facility – you</a:t>
            </a:r>
            <a:r>
              <a:rPr lang="en-US" baseline="0" dirty="0"/>
              <a:t> are here to recover and go home.  Important - It must be preceded by a 3 day or longer hospital stay, then Medicare Part A will cover it.</a:t>
            </a:r>
          </a:p>
          <a:p>
            <a:endParaRPr lang="en-US" baseline="0" dirty="0"/>
          </a:p>
          <a:p>
            <a:r>
              <a:rPr lang="en-US" baseline="0" dirty="0"/>
              <a:t>First 20 days are covered 100%</a:t>
            </a:r>
          </a:p>
          <a:p>
            <a:endParaRPr lang="en-US" baseline="0" dirty="0"/>
          </a:p>
          <a:p>
            <a:r>
              <a:rPr lang="en-US" baseline="0" dirty="0"/>
              <a:t>Over 20 days, the cost sharing arrangement changes – now you have to pay a PER DAY co-pay for the next 80 days.</a:t>
            </a:r>
          </a:p>
          <a:p>
            <a:endParaRPr lang="en-US" baseline="0" dirty="0"/>
          </a:p>
          <a:p>
            <a:r>
              <a:rPr lang="en-US" baseline="0" dirty="0"/>
              <a:t>After day 100, Medicare stops paying all together and the member is responsible for all costs, starts paying out of pocket.  This could lead to a Member spending down all of their assets, go onto Medical assistance, and now Medicaid starts paying for it.  </a:t>
            </a:r>
          </a:p>
          <a:p>
            <a:endParaRPr lang="en-US" baseline="0" dirty="0"/>
          </a:p>
          <a:p>
            <a:r>
              <a:rPr lang="en-US" baseline="0" dirty="0"/>
              <a:t>Again, this is why a Member might look for another insurance option to pick up those co-pay costs from day 21-100.  The Medicare Advantage plan will have its form of cost-sharing, the Medicare Supplement will have a different form, days 101 and beyond, both Medicare plans stop paying, just like original Medicare.  That’s where a long-term care plan comes in handy.  If they have a long-term care insurance plan, this is when they would use it, past day 100 of a skilled nursing facility stay.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11</a:t>
            </a:fld>
            <a:endParaRPr lang="en-US" dirty="0"/>
          </a:p>
        </p:txBody>
      </p:sp>
    </p:spTree>
    <p:extLst>
      <p:ext uri="{BB962C8B-B14F-4D97-AF65-F5344CB8AC3E}">
        <p14:creationId xmlns:p14="http://schemas.microsoft.com/office/powerpoint/2010/main" val="2377554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Hospice Care and Home Health care are covered under Part A,</a:t>
            </a:r>
            <a:r>
              <a:rPr lang="en-US" baseline="0" dirty="0"/>
              <a:t> Medicare does a great job of covering these costs.</a:t>
            </a:r>
          </a:p>
          <a:p>
            <a:endParaRPr lang="en-US" baseline="0" dirty="0"/>
          </a:p>
          <a:p>
            <a:r>
              <a:rPr lang="en-US" baseline="0" dirty="0"/>
              <a:t>Hospice care, you have 6 months or less to live, Medicare covers it 100%.</a:t>
            </a:r>
          </a:p>
          <a:p>
            <a:endParaRPr lang="en-US" baseline="0" dirty="0"/>
          </a:p>
          <a:p>
            <a:r>
              <a:rPr lang="en-US" baseline="0" dirty="0"/>
              <a:t>Home Health Care – the agency is approved by Medicare, then Medicare covers it 100% if you are deemed eligible and Medicare approved.</a:t>
            </a:r>
            <a:endParaRPr lang="en-US" dirty="0"/>
          </a:p>
          <a:p>
            <a:endParaRPr lang="en-US" dirty="0"/>
          </a:p>
        </p:txBody>
      </p:sp>
      <p:sp>
        <p:nvSpPr>
          <p:cNvPr id="4" name="Slide Number Placeholder 3"/>
          <p:cNvSpPr>
            <a:spLocks noGrp="1"/>
          </p:cNvSpPr>
          <p:nvPr>
            <p:ph type="sldNum" sz="quarter" idx="5"/>
          </p:nvPr>
        </p:nvSpPr>
        <p:spPr/>
        <p:txBody>
          <a:bodyPr/>
          <a:lstStyle/>
          <a:p>
            <a:fld id="{C63D587C-1278-4F30-8702-09789EB5DAF8}" type="slidenum">
              <a:rPr lang="en-US" smtClean="0"/>
              <a:t>12</a:t>
            </a:fld>
            <a:endParaRPr lang="en-US" dirty="0"/>
          </a:p>
        </p:txBody>
      </p:sp>
    </p:spTree>
    <p:extLst>
      <p:ext uri="{BB962C8B-B14F-4D97-AF65-F5344CB8AC3E}">
        <p14:creationId xmlns:p14="http://schemas.microsoft.com/office/powerpoint/2010/main" val="79720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1A537-DF29-408D-999E-3EBE2D5D2FEB}"/>
              </a:ext>
            </a:extLst>
          </p:cNvPr>
          <p:cNvSpPr>
            <a:spLocks noGrp="1"/>
          </p:cNvSpPr>
          <p:nvPr>
            <p:ph type="ctrTitle"/>
          </p:nvPr>
        </p:nvSpPr>
        <p:spPr>
          <a:xfrm>
            <a:off x="1524000" y="2056644"/>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7B5FF74-3D85-4718-82B0-CB38C2620918}"/>
              </a:ext>
            </a:extLst>
          </p:cNvPr>
          <p:cNvSpPr>
            <a:spLocks noGrp="1"/>
          </p:cNvSpPr>
          <p:nvPr>
            <p:ph type="subTitle" idx="1"/>
          </p:nvPr>
        </p:nvSpPr>
        <p:spPr>
          <a:xfrm>
            <a:off x="1524000" y="453631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622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101C30A-6858-4D36-8DDB-9BE6B3CD8E58}"/>
              </a:ext>
            </a:extLst>
          </p:cNvPr>
          <p:cNvSpPr>
            <a:spLocks noGrp="1"/>
          </p:cNvSpPr>
          <p:nvPr>
            <p:ph type="ftr" sz="quarter" idx="11"/>
          </p:nvPr>
        </p:nvSpPr>
        <p:spPr>
          <a:xfrm>
            <a:off x="838200" y="6352613"/>
            <a:ext cx="4114800" cy="365125"/>
          </a:xfrm>
          <a:prstGeom prst="rect">
            <a:avLst/>
          </a:prstGeom>
        </p:spPr>
        <p:txBody>
          <a:bodyPr/>
          <a:lstStyle/>
          <a:p>
            <a:endParaRPr lang="en-US" dirty="0"/>
          </a:p>
        </p:txBody>
      </p:sp>
      <p:sp>
        <p:nvSpPr>
          <p:cNvPr id="2" name="Title 1">
            <a:extLst>
              <a:ext uri="{FF2B5EF4-FFF2-40B4-BE49-F238E27FC236}">
                <a16:creationId xmlns:a16="http://schemas.microsoft.com/office/drawing/2014/main" id="{DB3186FD-6539-47CF-AB68-274A13C9E3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441DE-37F1-417B-95A4-42D02ABD51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0965E6-844A-4C23-908B-579BC0584819}"/>
              </a:ext>
            </a:extLst>
          </p:cNvPr>
          <p:cNvSpPr>
            <a:spLocks noGrp="1"/>
          </p:cNvSpPr>
          <p:nvPr>
            <p:ph type="sldNum" sz="quarter" idx="12"/>
          </p:nvPr>
        </p:nvSpPr>
        <p:spPr>
          <a:xfrm>
            <a:off x="8610600" y="6356350"/>
            <a:ext cx="2743200" cy="365125"/>
          </a:xfrm>
          <a:prstGeom prst="rect">
            <a:avLst/>
          </a:prstGeom>
        </p:spPr>
        <p:txBody>
          <a:bodyPr/>
          <a:lstStyle/>
          <a:p>
            <a:fld id="{1034616F-15E2-4A99-B915-A08791AE1EBC}" type="slidenum">
              <a:rPr lang="en-US" smtClean="0"/>
              <a:t>‹#›</a:t>
            </a:fld>
            <a:endParaRPr lang="en-US" dirty="0"/>
          </a:p>
        </p:txBody>
      </p:sp>
    </p:spTree>
    <p:extLst>
      <p:ext uri="{BB962C8B-B14F-4D97-AF65-F5344CB8AC3E}">
        <p14:creationId xmlns:p14="http://schemas.microsoft.com/office/powerpoint/2010/main" val="260764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0CA8CF2-D758-4F46-B6D3-909837B2D5B8}"/>
              </a:ext>
            </a:extLst>
          </p:cNvPr>
          <p:cNvSpPr>
            <a:spLocks noGrp="1"/>
          </p:cNvSpPr>
          <p:nvPr>
            <p:ph type="ftr" sz="quarter" idx="11"/>
          </p:nvPr>
        </p:nvSpPr>
        <p:spPr>
          <a:xfrm>
            <a:off x="838200" y="6352613"/>
            <a:ext cx="4114800" cy="365125"/>
          </a:xfrm>
          <a:prstGeom prst="rect">
            <a:avLst/>
          </a:prstGeom>
        </p:spPr>
        <p:txBody>
          <a:bodyPr/>
          <a:lstStyle/>
          <a:p>
            <a:endParaRPr lang="en-US" dirty="0"/>
          </a:p>
        </p:txBody>
      </p:sp>
      <p:sp>
        <p:nvSpPr>
          <p:cNvPr id="2" name="Vertical Title 1">
            <a:extLst>
              <a:ext uri="{FF2B5EF4-FFF2-40B4-BE49-F238E27FC236}">
                <a16:creationId xmlns:a16="http://schemas.microsoft.com/office/drawing/2014/main" id="{38D2C3AA-3C02-4247-B687-C5EFEEE6E246}"/>
              </a:ext>
            </a:extLst>
          </p:cNvPr>
          <p:cNvSpPr>
            <a:spLocks noGrp="1"/>
          </p:cNvSpPr>
          <p:nvPr>
            <p:ph type="title" orient="vert"/>
          </p:nvPr>
        </p:nvSpPr>
        <p:spPr>
          <a:xfrm>
            <a:off x="8724900" y="1642369"/>
            <a:ext cx="2628900" cy="4534594"/>
          </a:xfrm>
        </p:spPr>
        <p:txBody>
          <a:bodyPr vert="eaVert"/>
          <a:lstStyle>
            <a:lvl1pPr>
              <a:defRPr sz="4000"/>
            </a:lvl1pPr>
          </a:lstStyle>
          <a:p>
            <a:r>
              <a:rPr lang="en-US" dirty="0"/>
              <a:t>Click to edit Master title style</a:t>
            </a:r>
          </a:p>
        </p:txBody>
      </p:sp>
      <p:sp>
        <p:nvSpPr>
          <p:cNvPr id="3" name="Vertical Text Placeholder 2">
            <a:extLst>
              <a:ext uri="{FF2B5EF4-FFF2-40B4-BE49-F238E27FC236}">
                <a16:creationId xmlns:a16="http://schemas.microsoft.com/office/drawing/2014/main" id="{CF41C9BF-53CA-4A56-898C-86950355AE56}"/>
              </a:ext>
            </a:extLst>
          </p:cNvPr>
          <p:cNvSpPr>
            <a:spLocks noGrp="1"/>
          </p:cNvSpPr>
          <p:nvPr>
            <p:ph type="body" orient="vert" idx="1"/>
          </p:nvPr>
        </p:nvSpPr>
        <p:spPr>
          <a:xfrm>
            <a:off x="838200" y="1642369"/>
            <a:ext cx="7734300" cy="4534594"/>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1B8A344-6BFC-4CDB-B9AC-40CAFB1A4A3A}"/>
              </a:ext>
            </a:extLst>
          </p:cNvPr>
          <p:cNvSpPr>
            <a:spLocks noGrp="1"/>
          </p:cNvSpPr>
          <p:nvPr>
            <p:ph type="sldNum" sz="quarter" idx="12"/>
          </p:nvPr>
        </p:nvSpPr>
        <p:spPr>
          <a:xfrm>
            <a:off x="8610600" y="6356350"/>
            <a:ext cx="2743200" cy="365125"/>
          </a:xfrm>
          <a:prstGeom prst="rect">
            <a:avLst/>
          </a:prstGeom>
        </p:spPr>
        <p:txBody>
          <a:bodyPr/>
          <a:lstStyle/>
          <a:p>
            <a:fld id="{1034616F-15E2-4A99-B915-A08791AE1EBC}" type="slidenum">
              <a:rPr lang="en-US" smtClean="0"/>
              <a:t>‹#›</a:t>
            </a:fld>
            <a:endParaRPr lang="en-US" dirty="0"/>
          </a:p>
        </p:txBody>
      </p:sp>
    </p:spTree>
    <p:extLst>
      <p:ext uri="{BB962C8B-B14F-4D97-AF65-F5344CB8AC3E}">
        <p14:creationId xmlns:p14="http://schemas.microsoft.com/office/powerpoint/2010/main" val="1075700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fontAlgn="base" hangingPunct="1">
                <a:spcBef>
                  <a:spcPct val="0"/>
                </a:spcBef>
                <a:spcAft>
                  <a:spcPct val="0"/>
                </a:spcAft>
                <a:defRPr/>
              </a:pPr>
              <a:endParaRPr lang="en-US" altLang="en-US" sz="2400" dirty="0">
                <a:solidFill>
                  <a:srgbClr val="000000"/>
                </a:solidFill>
                <a:latin typeface="Times New Roman" pitchFamily="18" charset="0"/>
                <a:ea typeface="ＭＳ Ｐゴシック"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2400" dirty="0">
                <a:solidFill>
                  <a:srgbClr val="000000"/>
                </a:solidFill>
                <a:latin typeface="Times New Roman" pitchFamily="18" charset="0"/>
                <a:ea typeface="ＭＳ Ｐゴシック"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2400" dirty="0">
                  <a:solidFill>
                    <a:srgbClr val="000000"/>
                  </a:solidFill>
                  <a:latin typeface="Times New Roman" pitchFamily="18" charset="0"/>
                  <a:ea typeface="ＭＳ Ｐゴシック"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2400" dirty="0">
                  <a:solidFill>
                    <a:srgbClr val="000000"/>
                  </a:solidFill>
                  <a:latin typeface="Times New Roman" pitchFamily="18" charset="0"/>
                  <a:ea typeface="ＭＳ Ｐゴシック"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2400" dirty="0">
                  <a:solidFill>
                    <a:srgbClr val="000000"/>
                  </a:solidFill>
                  <a:latin typeface="Times New Roman" pitchFamily="18" charset="0"/>
                  <a:ea typeface="ＭＳ Ｐゴシック"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2400" dirty="0">
                  <a:solidFill>
                    <a:srgbClr val="000000"/>
                  </a:solidFill>
                  <a:latin typeface="Times New Roman" pitchFamily="18" charset="0"/>
                  <a:ea typeface="ＭＳ Ｐゴシック"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2400" dirty="0">
                  <a:solidFill>
                    <a:srgbClr val="000000"/>
                  </a:solidFill>
                  <a:latin typeface="Times New Roman" pitchFamily="18" charset="0"/>
                  <a:ea typeface="ＭＳ Ｐゴシック"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2400" dirty="0">
                  <a:solidFill>
                    <a:srgbClr val="000000"/>
                  </a:solidFill>
                  <a:latin typeface="Times New Roman" pitchFamily="18" charset="0"/>
                  <a:ea typeface="ＭＳ Ｐゴシック"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2400" dirty="0">
                  <a:solidFill>
                    <a:srgbClr val="000000"/>
                  </a:solidFill>
                  <a:latin typeface="Times New Roman" pitchFamily="18" charset="0"/>
                  <a:ea typeface="ＭＳ Ｐゴシック"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2400" dirty="0">
                  <a:solidFill>
                    <a:srgbClr val="000000"/>
                  </a:solidFill>
                  <a:latin typeface="Times New Roman" pitchFamily="18" charset="0"/>
                  <a:ea typeface="ＭＳ Ｐゴシック"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2400" dirty="0">
                  <a:solidFill>
                    <a:srgbClr val="000000"/>
                  </a:solidFill>
                  <a:latin typeface="Times New Roman" pitchFamily="18" charset="0"/>
                  <a:ea typeface="ＭＳ Ｐゴシック"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2400" dirty="0">
                  <a:solidFill>
                    <a:srgbClr val="000000"/>
                  </a:solidFill>
                  <a:latin typeface="Times New Roman" pitchFamily="18" charset="0"/>
                  <a:ea typeface="ＭＳ Ｐゴシック" charset="0"/>
                </a:endParaRPr>
              </a:p>
            </p:txBody>
          </p:sp>
        </p:grpSp>
      </p:grpSp>
      <p:sp>
        <p:nvSpPr>
          <p:cNvPr id="33811"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pPr lvl="0"/>
            <a:r>
              <a:rPr lang="en-US" noProof="0"/>
              <a:t>Click to edit Master title style</a:t>
            </a:r>
          </a:p>
        </p:txBody>
      </p:sp>
      <p:sp>
        <p:nvSpPr>
          <p:cNvPr id="33812" name="Rectangle 20"/>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400"/>
            </a:lvl1pPr>
          </a:lstStyle>
          <a:p>
            <a:pPr lvl="0"/>
            <a:r>
              <a:rPr lang="en-US" noProof="0"/>
              <a:t>Click to edit Master subtitle style</a:t>
            </a:r>
          </a:p>
        </p:txBody>
      </p:sp>
      <p:sp>
        <p:nvSpPr>
          <p:cNvPr id="18" name="Rectangle 16"/>
          <p:cNvSpPr>
            <a:spLocks noGrp="1" noChangeArrowheads="1"/>
          </p:cNvSpPr>
          <p:nvPr>
            <p:ph type="dt" sz="half" idx="10"/>
          </p:nvPr>
        </p:nvSpPr>
        <p:spPr>
          <a:xfrm>
            <a:off x="609600" y="6248400"/>
            <a:ext cx="2844800" cy="457200"/>
          </a:xfrm>
        </p:spPr>
        <p:txBody>
          <a:bodyPr/>
          <a:lstStyle>
            <a:lvl1pPr>
              <a:defRPr/>
            </a:lvl1pPr>
          </a:lstStyle>
          <a:p>
            <a:fld id="{A9A0983C-E8BA-D646-A4D2-9C7F5103694F}" type="datetime1">
              <a:rPr lang="en-US">
                <a:solidFill>
                  <a:srgbClr val="000000"/>
                </a:solidFill>
              </a:rPr>
              <a:pPr/>
              <a:t>10/16/2023</a:t>
            </a:fld>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fld id="{7DF61251-4874-DA4F-9B8D-9680D5ACA3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559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B1771B3C-B03B-234F-B63B-79BCAB9EB4F6}"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fld id="{F736C57F-B5D7-9B4A-881C-CF3479937901}" type="datetime1">
              <a:rPr lang="en-US">
                <a:solidFill>
                  <a:srgbClr val="000000"/>
                </a:solidFill>
              </a:rPr>
              <a:pPr/>
              <a:t>10/16/2023</a:t>
            </a:fld>
            <a:endParaRPr lang="en-US">
              <a:solidFill>
                <a:srgbClr val="000000"/>
              </a:solidFill>
            </a:endParaRPr>
          </a:p>
        </p:txBody>
      </p:sp>
    </p:spTree>
    <p:extLst>
      <p:ext uri="{BB962C8B-B14F-4D97-AF65-F5344CB8AC3E}">
        <p14:creationId xmlns:p14="http://schemas.microsoft.com/office/powerpoint/2010/main" val="2970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99C89916-1FCB-984C-8DA6-81E1D73424EC}"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fld id="{683D5DFC-7816-2245-B9AF-AA01632971E0}" type="datetime1">
              <a:rPr lang="en-US">
                <a:solidFill>
                  <a:srgbClr val="000000"/>
                </a:solidFill>
              </a:rPr>
              <a:pPr/>
              <a:t>10/16/2023</a:t>
            </a:fld>
            <a:endParaRPr lang="en-US">
              <a:solidFill>
                <a:srgbClr val="000000"/>
              </a:solidFill>
            </a:endParaRPr>
          </a:p>
        </p:txBody>
      </p:sp>
    </p:spTree>
    <p:extLst>
      <p:ext uri="{BB962C8B-B14F-4D97-AF65-F5344CB8AC3E}">
        <p14:creationId xmlns:p14="http://schemas.microsoft.com/office/powerpoint/2010/main" val="3214861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34D444D8-F5DA-F34F-8577-74BBAABFB2C2}"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fld id="{E6977CD9-5010-444C-B93D-6A8E733E5F2D}" type="datetime1">
              <a:rPr lang="en-US">
                <a:solidFill>
                  <a:srgbClr val="000000"/>
                </a:solidFill>
              </a:rPr>
              <a:pPr/>
              <a:t>10/16/2023</a:t>
            </a:fld>
            <a:endParaRPr lang="en-US">
              <a:solidFill>
                <a:srgbClr val="000000"/>
              </a:solidFill>
            </a:endParaRPr>
          </a:p>
        </p:txBody>
      </p:sp>
    </p:spTree>
    <p:extLst>
      <p:ext uri="{BB962C8B-B14F-4D97-AF65-F5344CB8AC3E}">
        <p14:creationId xmlns:p14="http://schemas.microsoft.com/office/powerpoint/2010/main" val="406085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fld id="{C26EB488-FDAA-9042-A090-A500023D592C}" type="slidenum">
              <a:rPr lang="en-US">
                <a:solidFill>
                  <a:srgbClr val="000000"/>
                </a:solidFill>
              </a:rPr>
              <a:pPr/>
              <a:t>‹#›</a:t>
            </a:fld>
            <a:endParaRPr 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fld id="{7FA17B2C-1062-B74C-884B-06740A77F213}" type="datetime1">
              <a:rPr lang="en-US">
                <a:solidFill>
                  <a:srgbClr val="000000"/>
                </a:solidFill>
              </a:rPr>
              <a:pPr/>
              <a:t>10/16/2023</a:t>
            </a:fld>
            <a:endParaRPr lang="en-US">
              <a:solidFill>
                <a:srgbClr val="000000"/>
              </a:solidFill>
            </a:endParaRPr>
          </a:p>
        </p:txBody>
      </p:sp>
    </p:spTree>
    <p:extLst>
      <p:ext uri="{BB962C8B-B14F-4D97-AF65-F5344CB8AC3E}">
        <p14:creationId xmlns:p14="http://schemas.microsoft.com/office/powerpoint/2010/main" val="2316261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fld id="{761E6565-6978-4044-9057-C1BB58E0DF1D}" type="slidenum">
              <a:rPr lang="en-US">
                <a:solidFill>
                  <a:srgbClr val="000000"/>
                </a:solidFill>
              </a:rPr>
              <a:pPr/>
              <a:t>‹#›</a:t>
            </a:fld>
            <a:endParaRPr 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fld id="{16C76E1F-6941-4341-AB05-E1A6D4B5A6E9}" type="datetime1">
              <a:rPr lang="en-US">
                <a:solidFill>
                  <a:srgbClr val="000000"/>
                </a:solidFill>
              </a:rPr>
              <a:pPr/>
              <a:t>10/16/2023</a:t>
            </a:fld>
            <a:endParaRPr lang="en-US">
              <a:solidFill>
                <a:srgbClr val="000000"/>
              </a:solidFill>
            </a:endParaRPr>
          </a:p>
        </p:txBody>
      </p:sp>
    </p:spTree>
    <p:extLst>
      <p:ext uri="{BB962C8B-B14F-4D97-AF65-F5344CB8AC3E}">
        <p14:creationId xmlns:p14="http://schemas.microsoft.com/office/powerpoint/2010/main" val="518032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fld id="{E8DF13D8-DD41-DD4F-914C-41B77D9693DA}" type="slidenum">
              <a:rPr lang="en-US">
                <a:solidFill>
                  <a:srgbClr val="000000"/>
                </a:solidFill>
              </a:rPr>
              <a:pPr/>
              <a:t>‹#›</a:t>
            </a:fld>
            <a:endParaRPr 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fld id="{A47CF066-621D-D943-9380-4C31677451B7}" type="datetime1">
              <a:rPr lang="en-US">
                <a:solidFill>
                  <a:srgbClr val="000000"/>
                </a:solidFill>
              </a:rPr>
              <a:pPr/>
              <a:t>10/16/2023</a:t>
            </a:fld>
            <a:endParaRPr lang="en-US">
              <a:solidFill>
                <a:srgbClr val="000000"/>
              </a:solidFill>
            </a:endParaRPr>
          </a:p>
        </p:txBody>
      </p:sp>
    </p:spTree>
    <p:extLst>
      <p:ext uri="{BB962C8B-B14F-4D97-AF65-F5344CB8AC3E}">
        <p14:creationId xmlns:p14="http://schemas.microsoft.com/office/powerpoint/2010/main" val="3360841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CD77DAA1-BA4B-4144-B07E-79A2E523DDC8}"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fld id="{953E14A9-418B-674F-8000-A9582CA27975}" type="datetime1">
              <a:rPr lang="en-US">
                <a:solidFill>
                  <a:srgbClr val="000000"/>
                </a:solidFill>
              </a:rPr>
              <a:pPr/>
              <a:t>10/16/2023</a:t>
            </a:fld>
            <a:endParaRPr lang="en-US">
              <a:solidFill>
                <a:srgbClr val="000000"/>
              </a:solidFill>
            </a:endParaRPr>
          </a:p>
        </p:txBody>
      </p:sp>
    </p:spTree>
    <p:extLst>
      <p:ext uri="{BB962C8B-B14F-4D97-AF65-F5344CB8AC3E}">
        <p14:creationId xmlns:p14="http://schemas.microsoft.com/office/powerpoint/2010/main" val="10768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AD57-2302-4E2D-8697-28FD813B516E}"/>
              </a:ext>
            </a:extLst>
          </p:cNvPr>
          <p:cNvSpPr>
            <a:spLocks noGrp="1"/>
          </p:cNvSpPr>
          <p:nvPr>
            <p:ph type="title" hasCustomPrompt="1"/>
          </p:nvPr>
        </p:nvSpPr>
        <p:spPr>
          <a:xfrm>
            <a:off x="838200" y="1440401"/>
            <a:ext cx="10515600" cy="655807"/>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19D130C-F557-48EE-95A2-59DFDB922888}"/>
              </a:ext>
            </a:extLst>
          </p:cNvPr>
          <p:cNvSpPr>
            <a:spLocks noGrp="1"/>
          </p:cNvSpPr>
          <p:nvPr>
            <p:ph idx="1"/>
          </p:nvPr>
        </p:nvSpPr>
        <p:spPr>
          <a:xfrm>
            <a:off x="838200" y="2273300"/>
            <a:ext cx="10515600" cy="3914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81A9C45-5917-47D8-B333-B86B96FCB777}"/>
              </a:ext>
            </a:extLst>
          </p:cNvPr>
          <p:cNvSpPr>
            <a:spLocks noGrp="1"/>
          </p:cNvSpPr>
          <p:nvPr>
            <p:ph type="sldNum" sz="quarter" idx="12"/>
          </p:nvPr>
        </p:nvSpPr>
        <p:spPr>
          <a:xfrm>
            <a:off x="8610600" y="6356350"/>
            <a:ext cx="2743200" cy="365125"/>
          </a:xfrm>
          <a:prstGeom prst="rect">
            <a:avLst/>
          </a:prstGeom>
        </p:spPr>
        <p:txBody>
          <a:bodyPr/>
          <a:lstStyle/>
          <a:p>
            <a:fld id="{1034616F-15E2-4A99-B915-A08791AE1EBC}" type="slidenum">
              <a:rPr lang="en-US" smtClean="0"/>
              <a:t>‹#›</a:t>
            </a:fld>
            <a:endParaRPr lang="en-US" dirty="0"/>
          </a:p>
        </p:txBody>
      </p:sp>
      <p:sp>
        <p:nvSpPr>
          <p:cNvPr id="5" name="Footer Placeholder 4">
            <a:extLst>
              <a:ext uri="{FF2B5EF4-FFF2-40B4-BE49-F238E27FC236}">
                <a16:creationId xmlns:a16="http://schemas.microsoft.com/office/drawing/2014/main" id="{80C4041D-4400-45F9-A31A-CD47264E56E5}"/>
              </a:ext>
            </a:extLst>
          </p:cNvPr>
          <p:cNvSpPr>
            <a:spLocks noGrp="1"/>
          </p:cNvSpPr>
          <p:nvPr>
            <p:ph type="ftr" sz="quarter" idx="11"/>
          </p:nvPr>
        </p:nvSpPr>
        <p:spPr>
          <a:xfrm>
            <a:off x="838200" y="6356349"/>
            <a:ext cx="4114800" cy="365125"/>
          </a:xfrm>
          <a:prstGeom prst="rect">
            <a:avLst/>
          </a:prstGeom>
        </p:spPr>
        <p:txBody>
          <a:bodyPr/>
          <a:lstStyle/>
          <a:p>
            <a:r>
              <a:rPr lang="en-US" dirty="0"/>
              <a:t>Advocate Health Advisors</a:t>
            </a:r>
          </a:p>
        </p:txBody>
      </p:sp>
    </p:spTree>
    <p:extLst>
      <p:ext uri="{BB962C8B-B14F-4D97-AF65-F5344CB8AC3E}">
        <p14:creationId xmlns:p14="http://schemas.microsoft.com/office/powerpoint/2010/main" val="3997896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899B4DFC-5133-2449-80CA-5362F318B5D1}"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fld id="{066CC558-6B24-B74F-892D-79B4ED09EA99}" type="datetime1">
              <a:rPr lang="en-US">
                <a:solidFill>
                  <a:srgbClr val="000000"/>
                </a:solidFill>
              </a:rPr>
              <a:pPr/>
              <a:t>10/16/2023</a:t>
            </a:fld>
            <a:endParaRPr lang="en-US">
              <a:solidFill>
                <a:srgbClr val="000000"/>
              </a:solidFill>
            </a:endParaRPr>
          </a:p>
        </p:txBody>
      </p:sp>
    </p:spTree>
    <p:extLst>
      <p:ext uri="{BB962C8B-B14F-4D97-AF65-F5344CB8AC3E}">
        <p14:creationId xmlns:p14="http://schemas.microsoft.com/office/powerpoint/2010/main" val="166299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7646ACEB-24A0-1F47-AD2C-32DBC76D878F}"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fld id="{2C226E75-26ED-224C-A43D-A378D76301A2}" type="datetime1">
              <a:rPr lang="en-US">
                <a:solidFill>
                  <a:srgbClr val="000000"/>
                </a:solidFill>
              </a:rPr>
              <a:pPr/>
              <a:t>10/16/2023</a:t>
            </a:fld>
            <a:endParaRPr lang="en-US">
              <a:solidFill>
                <a:srgbClr val="000000"/>
              </a:solidFill>
            </a:endParaRPr>
          </a:p>
        </p:txBody>
      </p:sp>
    </p:spTree>
    <p:extLst>
      <p:ext uri="{BB962C8B-B14F-4D97-AF65-F5344CB8AC3E}">
        <p14:creationId xmlns:p14="http://schemas.microsoft.com/office/powerpoint/2010/main" val="972650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80264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3D4BB852-CF8A-B84B-A654-61194E2C92E4}"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fld id="{7FDE6A9E-CAC5-9043-86EC-276FF20737C3}" type="datetime1">
              <a:rPr lang="en-US">
                <a:solidFill>
                  <a:srgbClr val="000000"/>
                </a:solidFill>
              </a:rPr>
              <a:pPr/>
              <a:t>10/16/2023</a:t>
            </a:fld>
            <a:endParaRPr lang="en-US">
              <a:solidFill>
                <a:srgbClr val="000000"/>
              </a:solidFill>
            </a:endParaRPr>
          </a:p>
        </p:txBody>
      </p:sp>
    </p:spTree>
    <p:extLst>
      <p:ext uri="{BB962C8B-B14F-4D97-AF65-F5344CB8AC3E}">
        <p14:creationId xmlns:p14="http://schemas.microsoft.com/office/powerpoint/2010/main" val="1146452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CDA727CB-40A1-3844-A5DF-F459E67AAABD}"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fld id="{E23A4560-004F-3F42-B3EF-D46F466B2A81}" type="datetime1">
              <a:rPr lang="en-US">
                <a:solidFill>
                  <a:srgbClr val="000000"/>
                </a:solidFill>
              </a:rPr>
              <a:pPr/>
              <a:t>10/16/2023</a:t>
            </a:fld>
            <a:endParaRPr lang="en-US">
              <a:solidFill>
                <a:srgbClr val="000000"/>
              </a:solidFill>
            </a:endParaRPr>
          </a:p>
        </p:txBody>
      </p:sp>
    </p:spTree>
    <p:extLst>
      <p:ext uri="{BB962C8B-B14F-4D97-AF65-F5344CB8AC3E}">
        <p14:creationId xmlns:p14="http://schemas.microsoft.com/office/powerpoint/2010/main" val="364978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Table Placeholder 2"/>
          <p:cNvSpPr>
            <a:spLocks noGrp="1"/>
          </p:cNvSpPr>
          <p:nvPr>
            <p:ph type="tbl" idx="1"/>
          </p:nvPr>
        </p:nvSpPr>
        <p:spPr>
          <a:xfrm>
            <a:off x="609600" y="1981200"/>
            <a:ext cx="10972800" cy="3886200"/>
          </a:xfrm>
        </p:spPr>
        <p:txBody>
          <a:bodyPr/>
          <a:lstStyle/>
          <a:p>
            <a:pPr lvl="0"/>
            <a:endParaRPr lang="en-US" noProof="0"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92636E5B-6512-1243-BE31-1814F2B38C43}"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fld id="{6D00AB71-95F9-F547-B741-BF10CBBEAB16}" type="datetime1">
              <a:rPr lang="en-US">
                <a:solidFill>
                  <a:srgbClr val="000000"/>
                </a:solidFill>
              </a:rPr>
              <a:pPr/>
              <a:t>10/16/2023</a:t>
            </a:fld>
            <a:endParaRPr lang="en-US">
              <a:solidFill>
                <a:srgbClr val="000000"/>
              </a:solidFill>
            </a:endParaRPr>
          </a:p>
        </p:txBody>
      </p:sp>
    </p:spTree>
    <p:extLst>
      <p:ext uri="{BB962C8B-B14F-4D97-AF65-F5344CB8AC3E}">
        <p14:creationId xmlns:p14="http://schemas.microsoft.com/office/powerpoint/2010/main" val="579700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SmartArt Placeholder 2"/>
          <p:cNvSpPr>
            <a:spLocks noGrp="1"/>
          </p:cNvSpPr>
          <p:nvPr>
            <p:ph type="dgm" idx="1"/>
          </p:nvPr>
        </p:nvSpPr>
        <p:spPr>
          <a:xfrm>
            <a:off x="609600" y="1981200"/>
            <a:ext cx="10972800" cy="3886200"/>
          </a:xfrm>
        </p:spPr>
        <p:txBody>
          <a:bodyPr/>
          <a:lstStyle/>
          <a:p>
            <a:pPr lvl="0"/>
            <a:endParaRPr lang="en-US" noProof="0"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95D5B7D8-89C9-9648-B009-B91434CD517D}" type="slidenum">
              <a:rPr lang="en-US">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fld id="{C591A60B-9ECB-4F45-A14E-D30FABA536EA}" type="datetime1">
              <a:rPr lang="en-US">
                <a:solidFill>
                  <a:srgbClr val="000000"/>
                </a:solidFill>
              </a:rPr>
              <a:pPr/>
              <a:t>10/16/2023</a:t>
            </a:fld>
            <a:endParaRPr lang="en-US">
              <a:solidFill>
                <a:srgbClr val="000000"/>
              </a:solidFill>
            </a:endParaRPr>
          </a:p>
        </p:txBody>
      </p:sp>
    </p:spTree>
    <p:extLst>
      <p:ext uri="{BB962C8B-B14F-4D97-AF65-F5344CB8AC3E}">
        <p14:creationId xmlns:p14="http://schemas.microsoft.com/office/powerpoint/2010/main" val="3087150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457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fld id="{96E5B4AF-7CF0-FC4E-8C74-4B81FF13AE4A}" type="slidenum">
              <a:rPr lang="en-US">
                <a:solidFill>
                  <a:srgbClr val="000000"/>
                </a:solidFill>
              </a:rPr>
              <a:pPr/>
              <a:t>‹#›</a:t>
            </a:fld>
            <a:endParaRPr 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fld id="{E1D6BD87-845A-FF4D-820C-24FC12AF542B}" type="datetime1">
              <a:rPr lang="en-US">
                <a:solidFill>
                  <a:srgbClr val="000000"/>
                </a:solidFill>
              </a:rPr>
              <a:pPr/>
              <a:t>10/16/2023</a:t>
            </a:fld>
            <a:endParaRPr lang="en-US">
              <a:solidFill>
                <a:srgbClr val="000000"/>
              </a:solidFill>
            </a:endParaRPr>
          </a:p>
        </p:txBody>
      </p:sp>
    </p:spTree>
    <p:extLst>
      <p:ext uri="{BB962C8B-B14F-4D97-AF65-F5344CB8AC3E}">
        <p14:creationId xmlns:p14="http://schemas.microsoft.com/office/powerpoint/2010/main" val="4144525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ClipArt Placeholder 2"/>
          <p:cNvSpPr>
            <a:spLocks noGrp="1"/>
          </p:cNvSpPr>
          <p:nvPr>
            <p:ph type="clipArt" sz="half" idx="1"/>
          </p:nvPr>
        </p:nvSpPr>
        <p:spPr>
          <a:xfrm>
            <a:off x="609600" y="1981200"/>
            <a:ext cx="5384800" cy="3886200"/>
          </a:xfrm>
        </p:spPr>
        <p:txBody>
          <a:bodyPr/>
          <a:lstStyle/>
          <a:p>
            <a:pPr lvl="0"/>
            <a:endParaRPr lang="en-US" noProof="0" dirty="0"/>
          </a:p>
        </p:txBody>
      </p:sp>
      <p:sp>
        <p:nvSpPr>
          <p:cNvPr id="4" name="Text Placeholder 3"/>
          <p:cNvSpPr>
            <a:spLocks noGrp="1"/>
          </p:cNvSpPr>
          <p:nvPr>
            <p:ph type="body"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1BC037F7-9114-3341-A99B-73156E951BAF}" type="slidenum">
              <a:rPr lang="en-US">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fld id="{A6A28AC3-9694-954A-9F60-E518D492C3FB}" type="datetime1">
              <a:rPr lang="en-US">
                <a:solidFill>
                  <a:srgbClr val="000000"/>
                </a:solidFill>
              </a:rPr>
              <a:pPr/>
              <a:t>10/16/2023</a:t>
            </a:fld>
            <a:endParaRPr lang="en-US">
              <a:solidFill>
                <a:srgbClr val="000000"/>
              </a:solidFill>
            </a:endParaRPr>
          </a:p>
        </p:txBody>
      </p:sp>
    </p:spTree>
    <p:extLst>
      <p:ext uri="{BB962C8B-B14F-4D97-AF65-F5344CB8AC3E}">
        <p14:creationId xmlns:p14="http://schemas.microsoft.com/office/powerpoint/2010/main" val="3254446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53800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49031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5C78402-4D23-4C02-BDA4-767BC62DF6EC}"/>
              </a:ext>
            </a:extLst>
          </p:cNvPr>
          <p:cNvSpPr>
            <a:spLocks noGrp="1"/>
          </p:cNvSpPr>
          <p:nvPr>
            <p:ph type="ftr" sz="quarter" idx="11"/>
          </p:nvPr>
        </p:nvSpPr>
        <p:spPr>
          <a:xfrm>
            <a:off x="838200" y="6352613"/>
            <a:ext cx="4114800" cy="365125"/>
          </a:xfrm>
          <a:prstGeom prst="rect">
            <a:avLst/>
          </a:prstGeom>
        </p:spPr>
        <p:txBody>
          <a:bodyPr/>
          <a:lstStyle/>
          <a:p>
            <a:endParaRPr lang="en-US" dirty="0"/>
          </a:p>
        </p:txBody>
      </p:sp>
      <p:sp>
        <p:nvSpPr>
          <p:cNvPr id="2" name="Title 1">
            <a:extLst>
              <a:ext uri="{FF2B5EF4-FFF2-40B4-BE49-F238E27FC236}">
                <a16:creationId xmlns:a16="http://schemas.microsoft.com/office/drawing/2014/main" id="{FB2BBEE6-1C25-4641-BF01-0E4813BEFB18}"/>
              </a:ext>
            </a:extLst>
          </p:cNvPr>
          <p:cNvSpPr>
            <a:spLocks noGrp="1"/>
          </p:cNvSpPr>
          <p:nvPr>
            <p:ph type="title"/>
          </p:nvPr>
        </p:nvSpPr>
        <p:spPr>
          <a:xfrm>
            <a:off x="831850" y="1695636"/>
            <a:ext cx="10515600" cy="2866840"/>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D1EB96C2-E2B4-4D4F-82D2-2BAFDE794E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41A15AB-E67A-437D-B1A2-D98B03E7418C}"/>
              </a:ext>
            </a:extLst>
          </p:cNvPr>
          <p:cNvSpPr>
            <a:spLocks noGrp="1"/>
          </p:cNvSpPr>
          <p:nvPr>
            <p:ph type="sldNum" sz="quarter" idx="12"/>
          </p:nvPr>
        </p:nvSpPr>
        <p:spPr>
          <a:xfrm>
            <a:off x="8610600" y="6356350"/>
            <a:ext cx="2743200" cy="365125"/>
          </a:xfrm>
          <a:prstGeom prst="rect">
            <a:avLst/>
          </a:prstGeom>
        </p:spPr>
        <p:txBody>
          <a:bodyPr/>
          <a:lstStyle/>
          <a:p>
            <a:fld id="{1034616F-15E2-4A99-B915-A08791AE1EBC}" type="slidenum">
              <a:rPr lang="en-US" smtClean="0"/>
              <a:t>‹#›</a:t>
            </a:fld>
            <a:endParaRPr lang="en-US" dirty="0"/>
          </a:p>
        </p:txBody>
      </p:sp>
    </p:spTree>
    <p:extLst>
      <p:ext uri="{BB962C8B-B14F-4D97-AF65-F5344CB8AC3E}">
        <p14:creationId xmlns:p14="http://schemas.microsoft.com/office/powerpoint/2010/main" val="1759349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29503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43221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63342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4345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00268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48051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01889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29837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87839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8803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60ED45-89F1-4F92-9EF6-825F52A00888}"/>
              </a:ext>
            </a:extLst>
          </p:cNvPr>
          <p:cNvSpPr>
            <a:spLocks noGrp="1"/>
          </p:cNvSpPr>
          <p:nvPr>
            <p:ph type="ftr" sz="quarter" idx="11"/>
          </p:nvPr>
        </p:nvSpPr>
        <p:spPr>
          <a:xfrm>
            <a:off x="838200" y="6352613"/>
            <a:ext cx="4114800" cy="365125"/>
          </a:xfrm>
          <a:prstGeom prst="rect">
            <a:avLst/>
          </a:prstGeom>
        </p:spPr>
        <p:txBody>
          <a:bodyPr/>
          <a:lstStyle/>
          <a:p>
            <a:endParaRPr lang="en-US" dirty="0"/>
          </a:p>
        </p:txBody>
      </p:sp>
      <p:sp>
        <p:nvSpPr>
          <p:cNvPr id="2" name="Title 1">
            <a:extLst>
              <a:ext uri="{FF2B5EF4-FFF2-40B4-BE49-F238E27FC236}">
                <a16:creationId xmlns:a16="http://schemas.microsoft.com/office/drawing/2014/main" id="{1FA72FF6-7196-4622-9B3B-6DD9E88FFFFD}"/>
              </a:ext>
            </a:extLst>
          </p:cNvPr>
          <p:cNvSpPr>
            <a:spLocks noGrp="1"/>
          </p:cNvSpPr>
          <p:nvPr>
            <p:ph type="title" hasCustomPrompt="1"/>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89A5EAEF-FD7C-4401-B699-6D012947B7C2}"/>
              </a:ext>
            </a:extLst>
          </p:cNvPr>
          <p:cNvSpPr>
            <a:spLocks noGrp="1"/>
          </p:cNvSpPr>
          <p:nvPr>
            <p:ph sz="half" idx="1"/>
          </p:nvPr>
        </p:nvSpPr>
        <p:spPr>
          <a:xfrm>
            <a:off x="838200" y="2162175"/>
            <a:ext cx="5181600" cy="40147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A5A047-49F0-4DB3-996C-7F4D3F3E975E}"/>
              </a:ext>
            </a:extLst>
          </p:cNvPr>
          <p:cNvSpPr>
            <a:spLocks noGrp="1"/>
          </p:cNvSpPr>
          <p:nvPr>
            <p:ph sz="half" idx="2"/>
          </p:nvPr>
        </p:nvSpPr>
        <p:spPr>
          <a:xfrm>
            <a:off x="6172200" y="2162175"/>
            <a:ext cx="5181600" cy="40147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D051A33-FD88-47B2-B6BC-6CF80FF374AB}"/>
              </a:ext>
            </a:extLst>
          </p:cNvPr>
          <p:cNvSpPr>
            <a:spLocks noGrp="1"/>
          </p:cNvSpPr>
          <p:nvPr>
            <p:ph type="sldNum" sz="quarter" idx="12"/>
          </p:nvPr>
        </p:nvSpPr>
        <p:spPr>
          <a:xfrm>
            <a:off x="8610600" y="6356350"/>
            <a:ext cx="2743200" cy="365125"/>
          </a:xfrm>
          <a:prstGeom prst="rect">
            <a:avLst/>
          </a:prstGeom>
        </p:spPr>
        <p:txBody>
          <a:bodyPr/>
          <a:lstStyle/>
          <a:p>
            <a:fld id="{1034616F-15E2-4A99-B915-A08791AE1EBC}" type="slidenum">
              <a:rPr lang="en-US" smtClean="0"/>
              <a:t>‹#›</a:t>
            </a:fld>
            <a:endParaRPr lang="en-US" dirty="0"/>
          </a:p>
        </p:txBody>
      </p:sp>
    </p:spTree>
    <p:extLst>
      <p:ext uri="{BB962C8B-B14F-4D97-AF65-F5344CB8AC3E}">
        <p14:creationId xmlns:p14="http://schemas.microsoft.com/office/powerpoint/2010/main" val="418497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B04F5E6-EED6-4BF8-BBAF-AE0D2DCA41FE}"/>
              </a:ext>
            </a:extLst>
          </p:cNvPr>
          <p:cNvSpPr>
            <a:spLocks noGrp="1"/>
          </p:cNvSpPr>
          <p:nvPr>
            <p:ph type="ftr" sz="quarter" idx="11"/>
          </p:nvPr>
        </p:nvSpPr>
        <p:spPr>
          <a:xfrm>
            <a:off x="838200" y="6352613"/>
            <a:ext cx="4114800" cy="365125"/>
          </a:xfrm>
          <a:prstGeom prst="rect">
            <a:avLst/>
          </a:prstGeom>
        </p:spPr>
        <p:txBody>
          <a:bodyPr/>
          <a:lstStyle/>
          <a:p>
            <a:endParaRPr lang="en-US" dirty="0"/>
          </a:p>
        </p:txBody>
      </p:sp>
      <p:sp>
        <p:nvSpPr>
          <p:cNvPr id="2" name="Title 1">
            <a:extLst>
              <a:ext uri="{FF2B5EF4-FFF2-40B4-BE49-F238E27FC236}">
                <a16:creationId xmlns:a16="http://schemas.microsoft.com/office/drawing/2014/main" id="{0BD7905D-5023-4A3D-B2E4-9E533B0488A9}"/>
              </a:ext>
            </a:extLst>
          </p:cNvPr>
          <p:cNvSpPr>
            <a:spLocks noGrp="1"/>
          </p:cNvSpPr>
          <p:nvPr>
            <p:ph type="title" hasCustomPrompt="1"/>
          </p:nvPr>
        </p:nvSpPr>
        <p:spPr>
          <a:xfrm>
            <a:off x="838200" y="1289051"/>
            <a:ext cx="10515600" cy="8239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D936E5F-C518-40DB-BF53-561C832A1881}"/>
              </a:ext>
            </a:extLst>
          </p:cNvPr>
          <p:cNvSpPr>
            <a:spLocks noGrp="1"/>
          </p:cNvSpPr>
          <p:nvPr>
            <p:ph type="body" idx="1"/>
          </p:nvPr>
        </p:nvSpPr>
        <p:spPr>
          <a:xfrm>
            <a:off x="839788" y="2276475"/>
            <a:ext cx="5157787" cy="495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AC28FBD-C8C9-4763-A681-6B53EB440FC2}"/>
              </a:ext>
            </a:extLst>
          </p:cNvPr>
          <p:cNvSpPr>
            <a:spLocks noGrp="1"/>
          </p:cNvSpPr>
          <p:nvPr>
            <p:ph sz="half" idx="2"/>
          </p:nvPr>
        </p:nvSpPr>
        <p:spPr>
          <a:xfrm>
            <a:off x="839788" y="2771775"/>
            <a:ext cx="5157787" cy="3419475"/>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18476E0-872F-49AF-B3C9-AB9D1EBAD1DF}"/>
              </a:ext>
            </a:extLst>
          </p:cNvPr>
          <p:cNvSpPr>
            <a:spLocks noGrp="1"/>
          </p:cNvSpPr>
          <p:nvPr>
            <p:ph type="body" sz="quarter" idx="3"/>
          </p:nvPr>
        </p:nvSpPr>
        <p:spPr>
          <a:xfrm>
            <a:off x="6172200" y="2276475"/>
            <a:ext cx="5183188" cy="495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D42837-6118-4501-A869-A0CC5C2F358B}"/>
              </a:ext>
            </a:extLst>
          </p:cNvPr>
          <p:cNvSpPr>
            <a:spLocks noGrp="1"/>
          </p:cNvSpPr>
          <p:nvPr>
            <p:ph sz="quarter" idx="4"/>
          </p:nvPr>
        </p:nvSpPr>
        <p:spPr>
          <a:xfrm>
            <a:off x="6172200" y="2771775"/>
            <a:ext cx="5183188" cy="341947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042F30B8-A4FE-42D5-A71A-470A7AAC4F9F}"/>
              </a:ext>
            </a:extLst>
          </p:cNvPr>
          <p:cNvSpPr>
            <a:spLocks noGrp="1"/>
          </p:cNvSpPr>
          <p:nvPr>
            <p:ph type="sldNum" sz="quarter" idx="12"/>
          </p:nvPr>
        </p:nvSpPr>
        <p:spPr>
          <a:xfrm>
            <a:off x="8610600" y="6356350"/>
            <a:ext cx="2743200" cy="365125"/>
          </a:xfrm>
          <a:prstGeom prst="rect">
            <a:avLst/>
          </a:prstGeom>
        </p:spPr>
        <p:txBody>
          <a:bodyPr/>
          <a:lstStyle/>
          <a:p>
            <a:fld id="{1034616F-15E2-4A99-B915-A08791AE1EBC}" type="slidenum">
              <a:rPr lang="en-US" smtClean="0"/>
              <a:t>‹#›</a:t>
            </a:fld>
            <a:endParaRPr lang="en-US" dirty="0"/>
          </a:p>
        </p:txBody>
      </p:sp>
    </p:spTree>
    <p:extLst>
      <p:ext uri="{BB962C8B-B14F-4D97-AF65-F5344CB8AC3E}">
        <p14:creationId xmlns:p14="http://schemas.microsoft.com/office/powerpoint/2010/main" val="147539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BF27403-E8B2-401A-893A-4995613290EC}"/>
              </a:ext>
            </a:extLst>
          </p:cNvPr>
          <p:cNvSpPr>
            <a:spLocks noGrp="1"/>
          </p:cNvSpPr>
          <p:nvPr>
            <p:ph type="ftr" sz="quarter" idx="11"/>
          </p:nvPr>
        </p:nvSpPr>
        <p:spPr>
          <a:xfrm>
            <a:off x="838200" y="6352613"/>
            <a:ext cx="4114800" cy="365125"/>
          </a:xfrm>
          <a:prstGeom prst="rect">
            <a:avLst/>
          </a:prstGeom>
        </p:spPr>
        <p:txBody>
          <a:bodyPr/>
          <a:lstStyle/>
          <a:p>
            <a:endParaRPr lang="en-US" dirty="0"/>
          </a:p>
        </p:txBody>
      </p:sp>
      <p:sp>
        <p:nvSpPr>
          <p:cNvPr id="2" name="Title 1">
            <a:extLst>
              <a:ext uri="{FF2B5EF4-FFF2-40B4-BE49-F238E27FC236}">
                <a16:creationId xmlns:a16="http://schemas.microsoft.com/office/drawing/2014/main" id="{5CA2B6E9-4013-4A56-B9E9-06E265983F80}"/>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504C5068-8109-4F0A-8C1E-F6912E3BFCF6}"/>
              </a:ext>
            </a:extLst>
          </p:cNvPr>
          <p:cNvSpPr>
            <a:spLocks noGrp="1"/>
          </p:cNvSpPr>
          <p:nvPr>
            <p:ph type="sldNum" sz="quarter" idx="12"/>
          </p:nvPr>
        </p:nvSpPr>
        <p:spPr>
          <a:xfrm>
            <a:off x="8610600" y="6356350"/>
            <a:ext cx="2743200" cy="365125"/>
          </a:xfrm>
          <a:prstGeom prst="rect">
            <a:avLst/>
          </a:prstGeom>
        </p:spPr>
        <p:txBody>
          <a:bodyPr/>
          <a:lstStyle/>
          <a:p>
            <a:fld id="{1034616F-15E2-4A99-B915-A08791AE1EBC}" type="slidenum">
              <a:rPr lang="en-US" smtClean="0"/>
              <a:t>‹#›</a:t>
            </a:fld>
            <a:endParaRPr lang="en-US" dirty="0"/>
          </a:p>
        </p:txBody>
      </p:sp>
    </p:spTree>
    <p:extLst>
      <p:ext uri="{BB962C8B-B14F-4D97-AF65-F5344CB8AC3E}">
        <p14:creationId xmlns:p14="http://schemas.microsoft.com/office/powerpoint/2010/main" val="345797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FF3868D-29AE-4692-9FD6-6CB02558CFD9}"/>
              </a:ext>
            </a:extLst>
          </p:cNvPr>
          <p:cNvSpPr>
            <a:spLocks noGrp="1"/>
          </p:cNvSpPr>
          <p:nvPr>
            <p:ph type="ftr" sz="quarter" idx="11"/>
          </p:nvPr>
        </p:nvSpPr>
        <p:spPr>
          <a:xfrm>
            <a:off x="838200" y="6352613"/>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8BE4C2A-1D85-4CA7-A2E6-C4A4ED7C90B2}"/>
              </a:ext>
            </a:extLst>
          </p:cNvPr>
          <p:cNvSpPr>
            <a:spLocks noGrp="1"/>
          </p:cNvSpPr>
          <p:nvPr>
            <p:ph type="sldNum" sz="quarter" idx="12"/>
          </p:nvPr>
        </p:nvSpPr>
        <p:spPr>
          <a:xfrm>
            <a:off x="8610600" y="6356350"/>
            <a:ext cx="2743200" cy="365125"/>
          </a:xfrm>
          <a:prstGeom prst="rect">
            <a:avLst/>
          </a:prstGeom>
        </p:spPr>
        <p:txBody>
          <a:bodyPr/>
          <a:lstStyle/>
          <a:p>
            <a:fld id="{1034616F-15E2-4A99-B915-A08791AE1EBC}" type="slidenum">
              <a:rPr lang="en-US" smtClean="0"/>
              <a:t>‹#›</a:t>
            </a:fld>
            <a:endParaRPr lang="en-US" dirty="0"/>
          </a:p>
        </p:txBody>
      </p:sp>
    </p:spTree>
    <p:extLst>
      <p:ext uri="{BB962C8B-B14F-4D97-AF65-F5344CB8AC3E}">
        <p14:creationId xmlns:p14="http://schemas.microsoft.com/office/powerpoint/2010/main" val="3703661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F73FD1B-9D20-4369-95BB-9A1037E13CAF}"/>
              </a:ext>
            </a:extLst>
          </p:cNvPr>
          <p:cNvSpPr>
            <a:spLocks noGrp="1"/>
          </p:cNvSpPr>
          <p:nvPr>
            <p:ph type="ftr" sz="quarter" idx="11"/>
          </p:nvPr>
        </p:nvSpPr>
        <p:spPr>
          <a:xfrm>
            <a:off x="838200" y="6352613"/>
            <a:ext cx="4114800" cy="365125"/>
          </a:xfrm>
          <a:prstGeom prst="rect">
            <a:avLst/>
          </a:prstGeom>
        </p:spPr>
        <p:txBody>
          <a:bodyPr/>
          <a:lstStyle/>
          <a:p>
            <a:endParaRPr lang="en-US" dirty="0"/>
          </a:p>
        </p:txBody>
      </p:sp>
      <p:sp>
        <p:nvSpPr>
          <p:cNvPr id="2" name="Title 1">
            <a:extLst>
              <a:ext uri="{FF2B5EF4-FFF2-40B4-BE49-F238E27FC236}">
                <a16:creationId xmlns:a16="http://schemas.microsoft.com/office/drawing/2014/main" id="{67780FE4-E244-48B3-A871-57F55B45EB3A}"/>
              </a:ext>
            </a:extLst>
          </p:cNvPr>
          <p:cNvSpPr>
            <a:spLocks noGrp="1"/>
          </p:cNvSpPr>
          <p:nvPr>
            <p:ph type="title"/>
          </p:nvPr>
        </p:nvSpPr>
        <p:spPr>
          <a:xfrm>
            <a:off x="839788" y="1504950"/>
            <a:ext cx="3932237" cy="1123950"/>
          </a:xfrm>
          <a:solidFill>
            <a:schemeClr val="bg1"/>
          </a:solidFill>
        </p:spPr>
        <p:txBody>
          <a:bodyPr anchor="b"/>
          <a:lstStyle>
            <a:lvl1pPr>
              <a:defRPr sz="3200">
                <a:solidFill>
                  <a:srgbClr val="6D6E7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C771EF-7C64-4CA0-83A5-D90980D9975E}"/>
              </a:ext>
            </a:extLst>
          </p:cNvPr>
          <p:cNvSpPr>
            <a:spLocks noGrp="1"/>
          </p:cNvSpPr>
          <p:nvPr>
            <p:ph idx="1"/>
          </p:nvPr>
        </p:nvSpPr>
        <p:spPr>
          <a:xfrm>
            <a:off x="5183188" y="2724150"/>
            <a:ext cx="6172200" cy="31369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050830-8409-4DA7-BD76-2C9CD525E75A}"/>
              </a:ext>
            </a:extLst>
          </p:cNvPr>
          <p:cNvSpPr>
            <a:spLocks noGrp="1"/>
          </p:cNvSpPr>
          <p:nvPr>
            <p:ph type="body" sz="half" idx="2"/>
          </p:nvPr>
        </p:nvSpPr>
        <p:spPr>
          <a:xfrm>
            <a:off x="839788" y="2724150"/>
            <a:ext cx="3932237"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20C601B-648F-4859-93B1-366C4078B8FD}"/>
              </a:ext>
            </a:extLst>
          </p:cNvPr>
          <p:cNvSpPr>
            <a:spLocks noGrp="1"/>
          </p:cNvSpPr>
          <p:nvPr>
            <p:ph type="sldNum" sz="quarter" idx="12"/>
          </p:nvPr>
        </p:nvSpPr>
        <p:spPr>
          <a:xfrm>
            <a:off x="8610600" y="6356350"/>
            <a:ext cx="2743200" cy="365125"/>
          </a:xfrm>
          <a:prstGeom prst="rect">
            <a:avLst/>
          </a:prstGeom>
        </p:spPr>
        <p:txBody>
          <a:bodyPr/>
          <a:lstStyle/>
          <a:p>
            <a:fld id="{1034616F-15E2-4A99-B915-A08791AE1EBC}" type="slidenum">
              <a:rPr lang="en-US" smtClean="0"/>
              <a:t>‹#›</a:t>
            </a:fld>
            <a:endParaRPr lang="en-US" dirty="0"/>
          </a:p>
        </p:txBody>
      </p:sp>
    </p:spTree>
    <p:extLst>
      <p:ext uri="{BB962C8B-B14F-4D97-AF65-F5344CB8AC3E}">
        <p14:creationId xmlns:p14="http://schemas.microsoft.com/office/powerpoint/2010/main" val="406136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C3B4E8D3-92E4-42D4-9C76-B06D3E7873F1}"/>
              </a:ext>
            </a:extLst>
          </p:cNvPr>
          <p:cNvSpPr>
            <a:spLocks noGrp="1"/>
          </p:cNvSpPr>
          <p:nvPr>
            <p:ph type="ftr" sz="quarter" idx="11"/>
          </p:nvPr>
        </p:nvSpPr>
        <p:spPr>
          <a:xfrm>
            <a:off x="838200" y="6352613"/>
            <a:ext cx="4114800" cy="365125"/>
          </a:xfrm>
          <a:prstGeom prst="rect">
            <a:avLst/>
          </a:prstGeom>
        </p:spPr>
        <p:txBody>
          <a:bodyPr/>
          <a:lstStyle/>
          <a:p>
            <a:endParaRPr lang="en-US" dirty="0"/>
          </a:p>
        </p:txBody>
      </p:sp>
      <p:sp>
        <p:nvSpPr>
          <p:cNvPr id="2" name="Title 1">
            <a:extLst>
              <a:ext uri="{FF2B5EF4-FFF2-40B4-BE49-F238E27FC236}">
                <a16:creationId xmlns:a16="http://schemas.microsoft.com/office/drawing/2014/main" id="{4EE35E98-BEE5-4262-88F4-AEA3E39D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0A31CC-9A33-4CAF-8468-9F5BF6C194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6D1E1D-C9F7-47C0-8E4C-A7B924224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0558F03-C13B-4F18-A38B-B877D79D9318}"/>
              </a:ext>
            </a:extLst>
          </p:cNvPr>
          <p:cNvSpPr>
            <a:spLocks noGrp="1"/>
          </p:cNvSpPr>
          <p:nvPr>
            <p:ph type="sldNum" sz="quarter" idx="12"/>
          </p:nvPr>
        </p:nvSpPr>
        <p:spPr>
          <a:xfrm>
            <a:off x="8610600" y="6356350"/>
            <a:ext cx="2743200" cy="365125"/>
          </a:xfrm>
          <a:prstGeom prst="rect">
            <a:avLst/>
          </a:prstGeom>
        </p:spPr>
        <p:txBody>
          <a:bodyPr/>
          <a:lstStyle/>
          <a:p>
            <a:fld id="{1034616F-15E2-4A99-B915-A08791AE1EBC}" type="slidenum">
              <a:rPr lang="en-US" smtClean="0"/>
              <a:t>‹#›</a:t>
            </a:fld>
            <a:endParaRPr lang="en-US" dirty="0"/>
          </a:p>
        </p:txBody>
      </p:sp>
    </p:spTree>
    <p:extLst>
      <p:ext uri="{BB962C8B-B14F-4D97-AF65-F5344CB8AC3E}">
        <p14:creationId xmlns:p14="http://schemas.microsoft.com/office/powerpoint/2010/main" val="205876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BD7CDC1-5F81-4AA8-A092-8D2521A7A0A0}"/>
              </a:ext>
            </a:extLst>
          </p:cNvPr>
          <p:cNvPicPr>
            <a:picLocks noChangeAspect="1"/>
          </p:cNvPicPr>
          <p:nvPr userDrawn="1"/>
        </p:nvPicPr>
        <p:blipFill rotWithShape="1">
          <a:blip r:embed="rId13">
            <a:extLst>
              <a:ext uri="{96DAC541-7B7A-43D3-8B79-37D633B846F1}">
                <asvg:svgBlip xmlns:asvg="http://schemas.microsoft.com/office/drawing/2016/SVG/main" r:embed="rId14"/>
              </a:ext>
            </a:extLst>
          </a:blip>
          <a:srcRect l="3910" r="3174" b="28342"/>
          <a:stretch/>
        </p:blipFill>
        <p:spPr>
          <a:xfrm>
            <a:off x="0" y="1"/>
            <a:ext cx="12192000" cy="5019674"/>
          </a:xfrm>
          <a:prstGeom prst="rect">
            <a:avLst/>
          </a:prstGeom>
        </p:spPr>
      </p:pic>
      <p:sp>
        <p:nvSpPr>
          <p:cNvPr id="2" name="Title Placeholder 1">
            <a:extLst>
              <a:ext uri="{FF2B5EF4-FFF2-40B4-BE49-F238E27FC236}">
                <a16:creationId xmlns:a16="http://schemas.microsoft.com/office/drawing/2014/main" id="{9CB53145-A255-4ECD-900F-2784B7EE306B}"/>
              </a:ext>
            </a:extLst>
          </p:cNvPr>
          <p:cNvSpPr>
            <a:spLocks noGrp="1"/>
          </p:cNvSpPr>
          <p:nvPr>
            <p:ph type="title"/>
          </p:nvPr>
        </p:nvSpPr>
        <p:spPr>
          <a:xfrm>
            <a:off x="838200" y="1133595"/>
            <a:ext cx="10515600" cy="7794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CBC27C-611F-4DA2-979F-11013FEE507C}"/>
              </a:ext>
            </a:extLst>
          </p:cNvPr>
          <p:cNvSpPr>
            <a:spLocks noGrp="1"/>
          </p:cNvSpPr>
          <p:nvPr>
            <p:ph type="body" idx="1"/>
          </p:nvPr>
        </p:nvSpPr>
        <p:spPr>
          <a:xfrm>
            <a:off x="838200" y="2184520"/>
            <a:ext cx="10515600" cy="39147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2D1AC1CD-9CAF-4024-B471-0826E425F3D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704190" y="252320"/>
            <a:ext cx="1299220" cy="521633"/>
          </a:xfrm>
          <a:prstGeom prst="rect">
            <a:avLst/>
          </a:prstGeom>
        </p:spPr>
      </p:pic>
    </p:spTree>
    <p:extLst>
      <p:ext uri="{BB962C8B-B14F-4D97-AF65-F5344CB8AC3E}">
        <p14:creationId xmlns:p14="http://schemas.microsoft.com/office/powerpoint/2010/main" val="1185096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rgbClr val="6D6E71"/>
          </a:solidFill>
          <a:effectLst>
            <a:innerShdw blurRad="63500" dist="50800" dir="13500000">
              <a:prstClr val="black">
                <a:alpha val="50000"/>
              </a:prstClr>
            </a:inn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6C03D"/>
        </a:buClr>
        <a:buFont typeface="Arial" panose="020B0604020202020204" pitchFamily="34" charset="0"/>
        <a:buChar char="•"/>
        <a:defRPr sz="2800" kern="1200">
          <a:solidFill>
            <a:srgbClr val="6D6E7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D6E7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98D3D"/>
        </a:buClr>
        <a:buFont typeface="Arial" panose="020B0604020202020204" pitchFamily="34" charset="0"/>
        <a:buChar char="•"/>
        <a:defRPr sz="2000" kern="1200">
          <a:solidFill>
            <a:srgbClr val="6D6E7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D6E7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6C03D"/>
        </a:buClr>
        <a:buFont typeface="Arial" panose="020B0604020202020204" pitchFamily="34" charset="0"/>
        <a:buChar char="•"/>
        <a:defRPr sz="1800" kern="1200">
          <a:solidFill>
            <a:srgbClr val="6D6E7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ea typeface="+mn-ea"/>
                <a:cs typeface="Arial" charset="0"/>
              </a:defRPr>
            </a:lvl1pPr>
          </a:lstStyle>
          <a:p>
            <a:pPr fontAlgn="base">
              <a:spcBef>
                <a:spcPct val="0"/>
              </a:spcBef>
              <a:spcAft>
                <a:spcPct val="0"/>
              </a:spcAft>
              <a:defRPr/>
            </a:pPr>
            <a:endParaRPr lang="en-US">
              <a:solidFill>
                <a:srgbClr val="000000"/>
              </a:solidFill>
            </a:endParaRPr>
          </a:p>
        </p:txBody>
      </p:sp>
      <p:sp>
        <p:nvSpPr>
          <p:cNvPr id="32771" name="Rectangle 3"/>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charset="0"/>
              </a:defRPr>
            </a:lvl1pPr>
          </a:lstStyle>
          <a:p>
            <a:pPr fontAlgn="base">
              <a:spcBef>
                <a:spcPct val="0"/>
              </a:spcBef>
              <a:spcAft>
                <a:spcPct val="0"/>
              </a:spcAft>
            </a:pPr>
            <a:fld id="{0137860C-C4FE-9B44-8DEF-9D67A6D3D53A}" type="slidenum">
              <a:rPr lang="en-US" smtClean="0">
                <a:solidFill>
                  <a:srgbClr val="000000"/>
                </a:solidFill>
                <a:ea typeface="ＭＳ Ｐゴシック" charset="0"/>
              </a:rPr>
              <a:pPr fontAlgn="base">
                <a:spcBef>
                  <a:spcPct val="0"/>
                </a:spcBef>
                <a:spcAft>
                  <a:spcPct val="0"/>
                </a:spcAft>
              </a:pPr>
              <a:t>‹#›</a:t>
            </a:fld>
            <a:endParaRPr lang="en-US">
              <a:solidFill>
                <a:srgbClr val="000000"/>
              </a:solidFill>
              <a:ea typeface="ＭＳ Ｐゴシック" charset="0"/>
            </a:endParaRPr>
          </a:p>
        </p:txBody>
      </p:sp>
      <p:grpSp>
        <p:nvGrpSpPr>
          <p:cNvPr id="1028" name="Group 4"/>
          <p:cNvGrpSpPr>
            <a:grpSpLocks/>
          </p:cNvGrpSpPr>
          <p:nvPr/>
        </p:nvGrpSpPr>
        <p:grpSpPr bwMode="auto">
          <a:xfrm>
            <a:off x="0" y="0"/>
            <a:ext cx="12192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fontAlgn="base" hangingPunct="1">
                <a:spcBef>
                  <a:spcPct val="0"/>
                </a:spcBef>
                <a:spcAft>
                  <a:spcPct val="0"/>
                </a:spcAft>
                <a:defRPr/>
              </a:pPr>
              <a:endParaRPr lang="en-US" altLang="en-US" sz="2400" dirty="0">
                <a:solidFill>
                  <a:srgbClr val="000000"/>
                </a:solidFill>
                <a:latin typeface="Times New Roman" pitchFamily="18" charset="0"/>
                <a:ea typeface="ＭＳ Ｐゴシック"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2400" dirty="0">
                <a:solidFill>
                  <a:srgbClr val="000000"/>
                </a:solidFill>
                <a:latin typeface="Times New Roman" pitchFamily="18" charset="0"/>
                <a:ea typeface="ＭＳ Ｐゴシック"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1800" dirty="0">
                <a:solidFill>
                  <a:srgbClr val="55A638"/>
                </a:solidFill>
                <a:ea typeface="ＭＳ Ｐゴシック"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1800" dirty="0">
                <a:solidFill>
                  <a:srgbClr val="55A638"/>
                </a:solidFill>
                <a:ea typeface="ＭＳ Ｐゴシック"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1800" dirty="0">
                <a:solidFill>
                  <a:srgbClr val="8ED674"/>
                </a:solidFill>
                <a:ea typeface="ＭＳ Ｐゴシック"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1800" dirty="0">
                <a:solidFill>
                  <a:srgbClr val="55A638"/>
                </a:solidFill>
                <a:ea typeface="ＭＳ Ｐゴシック"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2400" dirty="0">
                <a:solidFill>
                  <a:srgbClr val="000000"/>
                </a:solidFill>
                <a:latin typeface="Times New Roman" pitchFamily="18" charset="0"/>
                <a:ea typeface="ＭＳ Ｐゴシック"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1800" dirty="0">
                <a:solidFill>
                  <a:srgbClr val="8ED674"/>
                </a:solidFill>
                <a:ea typeface="ＭＳ Ｐゴシック"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defRPr/>
              </a:pPr>
              <a:endParaRPr lang="en-US" altLang="en-US" sz="1800" dirty="0">
                <a:solidFill>
                  <a:srgbClr val="8ED674"/>
                </a:solidFill>
                <a:ea typeface="ＭＳ Ｐゴシック" charset="0"/>
              </a:endParaRPr>
            </a:p>
          </p:txBody>
        </p:sp>
      </p:grpSp>
      <p:sp>
        <p:nvSpPr>
          <p:cNvPr id="1029" name="Rectangle 14"/>
          <p:cNvSpPr>
            <a:spLocks noGrp="1" noChangeArrowheads="1"/>
          </p:cNvSpPr>
          <p:nvPr>
            <p:ph type="title"/>
          </p:nvPr>
        </p:nvSpPr>
        <p:spPr bwMode="auto">
          <a:xfrm>
            <a:off x="609600" y="457200"/>
            <a:ext cx="10972800" cy="13716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609600" y="1981200"/>
            <a:ext cx="10972800" cy="3886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84" name="Rectangle 16"/>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fontAlgn="base">
              <a:spcBef>
                <a:spcPct val="0"/>
              </a:spcBef>
              <a:spcAft>
                <a:spcPct val="0"/>
              </a:spcAft>
            </a:pPr>
            <a:fld id="{D5E66125-C783-3D4A-9D47-16F32A212F96}" type="datetime1">
              <a:rPr lang="en-US" smtClean="0">
                <a:solidFill>
                  <a:srgbClr val="000000"/>
                </a:solidFill>
                <a:ea typeface="ＭＳ Ｐゴシック" charset="0"/>
              </a:rPr>
              <a:pPr fontAlgn="base">
                <a:spcBef>
                  <a:spcPct val="0"/>
                </a:spcBef>
                <a:spcAft>
                  <a:spcPct val="0"/>
                </a:spcAft>
              </a:pPr>
              <a:t>10/16/2023</a:t>
            </a:fld>
            <a:endParaRPr lang="en-US">
              <a:solidFill>
                <a:srgbClr val="000000"/>
              </a:solidFill>
              <a:ea typeface="ＭＳ Ｐゴシック" charset="0"/>
            </a:endParaRPr>
          </a:p>
        </p:txBody>
      </p:sp>
    </p:spTree>
    <p:extLst>
      <p:ext uri="{BB962C8B-B14F-4D97-AF65-F5344CB8AC3E}">
        <p14:creationId xmlns:p14="http://schemas.microsoft.com/office/powerpoint/2010/main" val="28633198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Lst>
  <p:hf hdr="0" ftr="0" dt="0"/>
  <p:txStyles>
    <p:titleStyle>
      <a:lvl1pPr algn="l" rtl="0" eaLnBrk="0" fontAlgn="base" hangingPunct="0">
        <a:spcBef>
          <a:spcPct val="0"/>
        </a:spcBef>
        <a:spcAft>
          <a:spcPct val="0"/>
        </a:spcAft>
        <a:defRPr sz="4400">
          <a:solidFill>
            <a:schemeClr val="tx1"/>
          </a:solidFill>
          <a:latin typeface="+mj-lt"/>
          <a:ea typeface="ＭＳ Ｐゴシック" charset="0"/>
          <a:cs typeface="+mj-cs"/>
        </a:defRPr>
      </a:lvl1pPr>
      <a:lvl2pPr algn="l" rtl="0" eaLnBrk="0" fontAlgn="base" hangingPunct="0">
        <a:spcBef>
          <a:spcPct val="0"/>
        </a:spcBef>
        <a:spcAft>
          <a:spcPct val="0"/>
        </a:spcAft>
        <a:defRPr sz="4400">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4400">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4400">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4400">
          <a:solidFill>
            <a:schemeClr val="tx1"/>
          </a:solidFill>
          <a:latin typeface="Arial" charset="0"/>
          <a:ea typeface="ＭＳ Ｐゴシック"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80000"/>
        <a:buFont typeface="Wingdings" charset="0"/>
        <a:buChar char="Ø"/>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bg2"/>
        </a:buClr>
        <a:buSzPct val="65000"/>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accent2"/>
        </a:buClr>
        <a:buSzPct val="70000"/>
        <a:buFont typeface="Wingdings" charset="0"/>
        <a:buChar char="v"/>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bg2"/>
        </a:buClr>
        <a:buChar char="o"/>
        <a:defRPr sz="2000">
          <a:solidFill>
            <a:schemeClr val="tx1"/>
          </a:solidFill>
          <a:latin typeface="+mn-lt"/>
          <a:ea typeface="Arial" charset="0"/>
          <a:cs typeface="+mn-cs"/>
        </a:defRPr>
      </a:lvl5pPr>
      <a:lvl6pPr marL="2514600" indent="-228600" algn="l" rtl="0" fontAlgn="base">
        <a:spcBef>
          <a:spcPct val="20000"/>
        </a:spcBef>
        <a:spcAft>
          <a:spcPct val="0"/>
        </a:spcAft>
        <a:buClr>
          <a:schemeClr val="bg2"/>
        </a:buClr>
        <a:buChar char="o"/>
        <a:defRPr sz="2000">
          <a:solidFill>
            <a:schemeClr val="tx1"/>
          </a:solidFill>
          <a:latin typeface="+mn-lt"/>
          <a:cs typeface="+mn-cs"/>
        </a:defRPr>
      </a:lvl6pPr>
      <a:lvl7pPr marL="2971800" indent="-228600" algn="l" rtl="0" fontAlgn="base">
        <a:spcBef>
          <a:spcPct val="20000"/>
        </a:spcBef>
        <a:spcAft>
          <a:spcPct val="0"/>
        </a:spcAft>
        <a:buClr>
          <a:schemeClr val="bg2"/>
        </a:buClr>
        <a:buChar char="o"/>
        <a:defRPr sz="2000">
          <a:solidFill>
            <a:schemeClr val="tx1"/>
          </a:solidFill>
          <a:latin typeface="+mn-lt"/>
          <a:cs typeface="+mn-cs"/>
        </a:defRPr>
      </a:lvl7pPr>
      <a:lvl8pPr marL="3429000" indent="-228600" algn="l" rtl="0" fontAlgn="base">
        <a:spcBef>
          <a:spcPct val="20000"/>
        </a:spcBef>
        <a:spcAft>
          <a:spcPct val="0"/>
        </a:spcAft>
        <a:buClr>
          <a:schemeClr val="bg2"/>
        </a:buClr>
        <a:buChar char="o"/>
        <a:defRPr sz="2000">
          <a:solidFill>
            <a:schemeClr val="tx1"/>
          </a:solidFill>
          <a:latin typeface="+mn-lt"/>
          <a:cs typeface="+mn-cs"/>
        </a:defRPr>
      </a:lvl8pPr>
      <a:lvl9pPr marL="3886200" indent="-228600" algn="l" rtl="0" fontAlgn="base">
        <a:spcBef>
          <a:spcPct val="20000"/>
        </a:spcBef>
        <a:spcAft>
          <a:spcPct val="0"/>
        </a:spcAft>
        <a:buClr>
          <a:schemeClr val="bg2"/>
        </a:buClr>
        <a:buChar char="o"/>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rightardia.blogspot.com/2014/10/medicare-tricare-and-champva.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ehealthmedicare.com/faq/medicare-supplement-plan-and-underwritin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theconversation.com/how-crusade-to-end-age-of-entitlement-replaced-war-on-poverty-2751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791F47-2C98-4455-873E-9F9D47AF65EE}"/>
              </a:ext>
            </a:extLst>
          </p:cNvPr>
          <p:cNvSpPr>
            <a:spLocks noGrp="1"/>
          </p:cNvSpPr>
          <p:nvPr>
            <p:ph type="ctrTitle"/>
          </p:nvPr>
        </p:nvSpPr>
        <p:spPr>
          <a:xfrm>
            <a:off x="1524000" y="2056644"/>
            <a:ext cx="9144000" cy="1170650"/>
          </a:xfrm>
        </p:spPr>
        <p:txBody>
          <a:bodyPr>
            <a:normAutofit/>
          </a:bodyPr>
          <a:lstStyle/>
          <a:p>
            <a:r>
              <a:rPr lang="en-US" sz="7200" dirty="0">
                <a:solidFill>
                  <a:srgbClr val="96C03D"/>
                </a:solidFill>
              </a:rPr>
              <a:t>Medicare 101</a:t>
            </a:r>
          </a:p>
        </p:txBody>
      </p:sp>
      <p:sp>
        <p:nvSpPr>
          <p:cNvPr id="7" name="Subtitle 6">
            <a:extLst>
              <a:ext uri="{FF2B5EF4-FFF2-40B4-BE49-F238E27FC236}">
                <a16:creationId xmlns:a16="http://schemas.microsoft.com/office/drawing/2014/main" id="{47DA5DD0-9597-4FFB-AE1F-8C89EB39B8B2}"/>
              </a:ext>
            </a:extLst>
          </p:cNvPr>
          <p:cNvSpPr>
            <a:spLocks noGrp="1"/>
          </p:cNvSpPr>
          <p:nvPr>
            <p:ph type="subTitle" idx="1"/>
          </p:nvPr>
        </p:nvSpPr>
        <p:spPr>
          <a:xfrm>
            <a:off x="1759527" y="3734207"/>
            <a:ext cx="9144000" cy="2471728"/>
          </a:xfrm>
        </p:spPr>
        <p:txBody>
          <a:bodyPr>
            <a:normAutofit/>
          </a:bodyPr>
          <a:lstStyle/>
          <a:p>
            <a:r>
              <a:rPr lang="en-US" sz="3600" dirty="0"/>
              <a:t>Understanding the A,B,C &amp; D’s of Medicare</a:t>
            </a:r>
          </a:p>
        </p:txBody>
      </p:sp>
      <p:sp>
        <p:nvSpPr>
          <p:cNvPr id="2" name="TextBox 1">
            <a:extLst>
              <a:ext uri="{FF2B5EF4-FFF2-40B4-BE49-F238E27FC236}">
                <a16:creationId xmlns:a16="http://schemas.microsoft.com/office/drawing/2014/main" id="{6F45F1E5-04BB-4AD5-BA35-AC463D31B768}"/>
              </a:ext>
            </a:extLst>
          </p:cNvPr>
          <p:cNvSpPr txBox="1"/>
          <p:nvPr/>
        </p:nvSpPr>
        <p:spPr>
          <a:xfrm>
            <a:off x="10243930" y="6205935"/>
            <a:ext cx="1152940" cy="369332"/>
          </a:xfrm>
          <a:prstGeom prst="rect">
            <a:avLst/>
          </a:prstGeom>
          <a:noFill/>
        </p:spPr>
        <p:txBody>
          <a:bodyPr wrap="square" rtlCol="0">
            <a:spAutoFit/>
          </a:bodyPr>
          <a:lstStyle/>
          <a:p>
            <a:r>
              <a:rPr lang="en-US" dirty="0"/>
              <a:t>2024</a:t>
            </a:r>
          </a:p>
        </p:txBody>
      </p:sp>
    </p:spTree>
    <p:extLst>
      <p:ext uri="{BB962C8B-B14F-4D97-AF65-F5344CB8AC3E}">
        <p14:creationId xmlns:p14="http://schemas.microsoft.com/office/powerpoint/2010/main" val="116291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06A86B2D-1738-490A-8919-11EC94DC1EA5}"/>
              </a:ext>
            </a:extLst>
          </p:cNvPr>
          <p:cNvSpPr>
            <a:spLocks noChangeArrowheads="1"/>
          </p:cNvSpPr>
          <p:nvPr/>
        </p:nvSpPr>
        <p:spPr bwMode="auto">
          <a:xfrm>
            <a:off x="136127" y="1369626"/>
            <a:ext cx="6019800" cy="75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3FA9F5"/>
              </a:buClr>
              <a:buSzPct val="80000"/>
              <a:buFont typeface="Wingdings" pitchFamily="2" charset="2"/>
              <a:buNone/>
            </a:pPr>
            <a:r>
              <a:rPr lang="en-US" sz="2800" b="1" dirty="0">
                <a:latin typeface="Arial" panose="020B0604020202020204" pitchFamily="34" charset="0"/>
                <a:cs typeface="Arial" panose="020B0604020202020204" pitchFamily="34" charset="0"/>
              </a:rPr>
              <a:t>Medicare Part A (cont.)</a:t>
            </a:r>
            <a:endParaRPr lang="en-US" sz="2400" b="1" dirty="0">
              <a:latin typeface="Arial" panose="020B0604020202020204" pitchFamily="34" charset="0"/>
              <a:cs typeface="Arial" panose="020B0604020202020204" pitchFamily="34" charset="0"/>
            </a:endParaRPr>
          </a:p>
          <a:p>
            <a:pPr>
              <a:spcBef>
                <a:spcPct val="20000"/>
              </a:spcBef>
              <a:buClr>
                <a:srgbClr val="3FA9F5"/>
              </a:buClr>
              <a:buSzPct val="80000"/>
            </a:pPr>
            <a:r>
              <a:rPr lang="en-US" sz="2400" b="1" dirty="0">
                <a:latin typeface="Arial" panose="020B0604020202020204" pitchFamily="34" charset="0"/>
                <a:cs typeface="Arial" panose="020B0604020202020204" pitchFamily="34" charset="0"/>
              </a:rPr>
              <a:t>Inpatient Hospital</a:t>
            </a:r>
          </a:p>
        </p:txBody>
      </p:sp>
      <p:sp>
        <p:nvSpPr>
          <p:cNvPr id="3" name="TextBox 2">
            <a:extLst>
              <a:ext uri="{FF2B5EF4-FFF2-40B4-BE49-F238E27FC236}">
                <a16:creationId xmlns:a16="http://schemas.microsoft.com/office/drawing/2014/main" id="{ED765C95-1385-49BC-A7F9-C00AEB78B2D3}"/>
              </a:ext>
            </a:extLst>
          </p:cNvPr>
          <p:cNvSpPr txBox="1"/>
          <p:nvPr/>
        </p:nvSpPr>
        <p:spPr>
          <a:xfrm>
            <a:off x="233305" y="2584944"/>
            <a:ext cx="1966721" cy="3693319"/>
          </a:xfrm>
          <a:prstGeom prst="rect">
            <a:avLst/>
          </a:prstGeom>
          <a:solidFill>
            <a:srgbClr val="FFFFFF">
              <a:alpha val="0"/>
            </a:srgbClr>
          </a:solidFill>
          <a:ln>
            <a:solidFill>
              <a:schemeClr val="accent1"/>
            </a:solidFill>
          </a:ln>
        </p:spPr>
        <p:txBody>
          <a:bodyPr wrap="square" rtlCol="0">
            <a:spAutoFit/>
          </a:bodyPr>
          <a:lstStyle/>
          <a:p>
            <a:pPr algn="ctr"/>
            <a:r>
              <a:rPr lang="en-US" sz="2800" b="1" dirty="0">
                <a:latin typeface="Arial" panose="020B0604020202020204" pitchFamily="34" charset="0"/>
                <a:cs typeface="Arial" panose="020B0604020202020204" pitchFamily="34" charset="0"/>
              </a:rPr>
              <a:t>Days 1 – 60</a:t>
            </a:r>
          </a:p>
          <a:p>
            <a:pPr algn="ctr"/>
            <a:endParaRPr lang="en-US" sz="10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You Pay:</a:t>
            </a:r>
          </a:p>
          <a:p>
            <a:pPr algn="ctr"/>
            <a:r>
              <a:rPr lang="en-US" sz="2400" b="1" dirty="0">
                <a:latin typeface="Arial" panose="020B0604020202020204" pitchFamily="34" charset="0"/>
                <a:cs typeface="Arial" panose="020B0604020202020204" pitchFamily="34" charset="0"/>
              </a:rPr>
              <a:t>$1,632* Deductible</a:t>
            </a:r>
          </a:p>
          <a:p>
            <a:pPr algn="ctr"/>
            <a:endParaRPr lang="en-US" sz="2400" b="1" dirty="0">
              <a:latin typeface="Arial" panose="020B0604020202020204" pitchFamily="34" charset="0"/>
              <a:cs typeface="Arial" panose="020B0604020202020204" pitchFamily="34" charset="0"/>
            </a:endParaRPr>
          </a:p>
          <a:p>
            <a:pPr marL="285750" lvl="0" indent="-285750">
              <a:buFont typeface="Arial" charset="0"/>
              <a:buChar char="•"/>
            </a:pPr>
            <a:r>
              <a:rPr lang="en-US" sz="2400" b="1" dirty="0">
                <a:latin typeface="Arial" panose="020B0604020202020204" pitchFamily="34" charset="0"/>
                <a:cs typeface="Arial" panose="020B0604020202020204" pitchFamily="34" charset="0"/>
              </a:rPr>
              <a:t>60 Day Benefit Period</a:t>
            </a:r>
          </a:p>
        </p:txBody>
      </p:sp>
      <p:sp>
        <p:nvSpPr>
          <p:cNvPr id="4" name="Right Arrow 2">
            <a:extLst>
              <a:ext uri="{FF2B5EF4-FFF2-40B4-BE49-F238E27FC236}">
                <a16:creationId xmlns:a16="http://schemas.microsoft.com/office/drawing/2014/main" id="{71034369-79AC-4890-8C15-415DA594C338}"/>
              </a:ext>
            </a:extLst>
          </p:cNvPr>
          <p:cNvSpPr/>
          <p:nvPr/>
        </p:nvSpPr>
        <p:spPr bwMode="auto">
          <a:xfrm>
            <a:off x="5022632" y="3224452"/>
            <a:ext cx="985774" cy="735433"/>
          </a:xfrm>
          <a:prstGeom prst="rightArrow">
            <a:avLst/>
          </a:prstGeom>
          <a:solidFill>
            <a:schemeClr val="accent6"/>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400" b="0" i="0" u="none" strike="noStrike" cap="none" normalizeH="0" baseline="0">
              <a:ln>
                <a:noFill/>
              </a:ln>
              <a:solidFill>
                <a:schemeClr val="bg2">
                  <a:lumMod val="90000"/>
                  <a:lumOff val="10000"/>
                </a:schemeClr>
              </a:solidFill>
              <a:effectLst/>
              <a:latin typeface="Garamond" pitchFamily="18" charset="0"/>
            </a:endParaRPr>
          </a:p>
        </p:txBody>
      </p:sp>
      <p:sp>
        <p:nvSpPr>
          <p:cNvPr id="5" name="TextBox 4">
            <a:extLst>
              <a:ext uri="{FF2B5EF4-FFF2-40B4-BE49-F238E27FC236}">
                <a16:creationId xmlns:a16="http://schemas.microsoft.com/office/drawing/2014/main" id="{80825783-80EE-44E0-A888-D5041355029E}"/>
              </a:ext>
            </a:extLst>
          </p:cNvPr>
          <p:cNvSpPr txBox="1"/>
          <p:nvPr/>
        </p:nvSpPr>
        <p:spPr>
          <a:xfrm>
            <a:off x="3055911" y="2584944"/>
            <a:ext cx="1966721" cy="3624069"/>
          </a:xfrm>
          <a:prstGeom prst="rect">
            <a:avLst/>
          </a:prstGeom>
          <a:noFill/>
          <a:ln>
            <a:solidFill>
              <a:schemeClr val="accent1"/>
            </a:solidFill>
          </a:ln>
        </p:spPr>
        <p:txBody>
          <a:bodyPr wrap="square" rtlCol="0">
            <a:spAutoFit/>
          </a:bodyPr>
          <a:lstStyle/>
          <a:p>
            <a:pPr algn="ctr"/>
            <a:r>
              <a:rPr lang="en-US" sz="3200" b="1" dirty="0">
                <a:latin typeface="Arial" panose="020B0604020202020204" pitchFamily="34" charset="0"/>
                <a:cs typeface="Arial" panose="020B0604020202020204" pitchFamily="34" charset="0"/>
              </a:rPr>
              <a:t>Days 61 – 90</a:t>
            </a:r>
          </a:p>
          <a:p>
            <a:pPr algn="ctr"/>
            <a:endParaRPr lang="en-US" sz="1050" b="1"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You Pay:</a:t>
            </a:r>
          </a:p>
          <a:p>
            <a:pPr algn="ctr"/>
            <a:r>
              <a:rPr lang="en-US" sz="2800" b="1" dirty="0">
                <a:latin typeface="Arial" panose="020B0604020202020204" pitchFamily="34" charset="0"/>
                <a:cs typeface="Arial" panose="020B0604020202020204" pitchFamily="34" charset="0"/>
              </a:rPr>
              <a:t>$408 Co-pay</a:t>
            </a:r>
          </a:p>
          <a:p>
            <a:pPr algn="ctr"/>
            <a:r>
              <a:rPr lang="en-US" sz="2800" b="1" dirty="0">
                <a:latin typeface="Arial" panose="020B0604020202020204" pitchFamily="34" charset="0"/>
                <a:cs typeface="Arial" panose="020B0604020202020204" pitchFamily="34" charset="0"/>
              </a:rPr>
              <a:t>Per Day</a:t>
            </a:r>
          </a:p>
          <a:p>
            <a:pPr algn="ctr"/>
            <a:endParaRPr lang="en-US" b="1" dirty="0">
              <a:latin typeface="Arial" panose="020B0604020202020204" pitchFamily="34" charset="0"/>
              <a:cs typeface="Arial" panose="020B0604020202020204" pitchFamily="34" charset="0"/>
            </a:endParaRPr>
          </a:p>
          <a:p>
            <a:pPr algn="ctr"/>
            <a:endParaRPr lang="en-US" sz="1800" b="1" dirty="0">
              <a:latin typeface="Arial" panose="020B0604020202020204" pitchFamily="34" charset="0"/>
              <a:cs typeface="Arial" panose="020B0604020202020204" pitchFamily="34" charset="0"/>
            </a:endParaRPr>
          </a:p>
          <a:p>
            <a:pPr algn="ctr"/>
            <a:endParaRPr lang="en-US" sz="700" b="1" dirty="0">
              <a:solidFill>
                <a:schemeClr val="bg2"/>
              </a:solidFill>
              <a:latin typeface="Times New Roman" pitchFamily="18" charset="0"/>
              <a:cs typeface="Times New Roman" pitchFamily="18" charset="0"/>
            </a:endParaRPr>
          </a:p>
        </p:txBody>
      </p:sp>
      <p:sp>
        <p:nvSpPr>
          <p:cNvPr id="6" name="Right Arrow 2">
            <a:extLst>
              <a:ext uri="{FF2B5EF4-FFF2-40B4-BE49-F238E27FC236}">
                <a16:creationId xmlns:a16="http://schemas.microsoft.com/office/drawing/2014/main" id="{983157D3-B69B-43C2-B5EB-0E783E94A538}"/>
              </a:ext>
            </a:extLst>
          </p:cNvPr>
          <p:cNvSpPr/>
          <p:nvPr/>
        </p:nvSpPr>
        <p:spPr bwMode="auto">
          <a:xfrm>
            <a:off x="2192783" y="3224452"/>
            <a:ext cx="863128" cy="735433"/>
          </a:xfrm>
          <a:prstGeom prst="rightArrow">
            <a:avLst/>
          </a:prstGeom>
          <a:solidFill>
            <a:schemeClr val="accent6"/>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400" b="0" i="0" u="none" strike="noStrike" cap="none" normalizeH="0" baseline="0">
              <a:ln>
                <a:noFill/>
              </a:ln>
              <a:solidFill>
                <a:schemeClr val="bg2">
                  <a:lumMod val="90000"/>
                  <a:lumOff val="10000"/>
                </a:schemeClr>
              </a:solidFill>
              <a:effectLst/>
              <a:latin typeface="Garamond" pitchFamily="18" charset="0"/>
            </a:endParaRPr>
          </a:p>
        </p:txBody>
      </p:sp>
      <p:sp>
        <p:nvSpPr>
          <p:cNvPr id="7" name="TextBox 6">
            <a:extLst>
              <a:ext uri="{FF2B5EF4-FFF2-40B4-BE49-F238E27FC236}">
                <a16:creationId xmlns:a16="http://schemas.microsoft.com/office/drawing/2014/main" id="{590D6928-4F95-4BC5-9FA8-9F59543DD508}"/>
              </a:ext>
            </a:extLst>
          </p:cNvPr>
          <p:cNvSpPr txBox="1"/>
          <p:nvPr/>
        </p:nvSpPr>
        <p:spPr>
          <a:xfrm>
            <a:off x="6066676" y="2601402"/>
            <a:ext cx="2506389" cy="3108543"/>
          </a:xfrm>
          <a:prstGeom prst="rect">
            <a:avLst/>
          </a:prstGeom>
          <a:solidFill>
            <a:schemeClr val="tx1">
              <a:lumMod val="60000"/>
              <a:lumOff val="40000"/>
              <a:alpha val="0"/>
            </a:schemeClr>
          </a:solidFill>
          <a:ln>
            <a:solidFill>
              <a:schemeClr val="accent1"/>
            </a:solidFill>
          </a:ln>
        </p:spPr>
        <p:txBody>
          <a:bodyPr wrap="square" rtlCol="0">
            <a:spAutoFit/>
          </a:bodyPr>
          <a:lstStyle/>
          <a:p>
            <a:pPr algn="ctr"/>
            <a:r>
              <a:rPr lang="en-US" sz="2800" b="1" dirty="0">
                <a:latin typeface="Arial" panose="020B0604020202020204" pitchFamily="34" charset="0"/>
                <a:cs typeface="Arial" panose="020B0604020202020204" pitchFamily="34" charset="0"/>
              </a:rPr>
              <a:t>Days 91 – 150</a:t>
            </a:r>
          </a:p>
          <a:p>
            <a:pPr algn="ctr"/>
            <a:endParaRPr lang="en-US" sz="10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You Pay:</a:t>
            </a:r>
          </a:p>
          <a:p>
            <a:pPr algn="ctr"/>
            <a:r>
              <a:rPr lang="en-US" sz="2400" b="1" dirty="0">
                <a:latin typeface="Arial" panose="020B0604020202020204" pitchFamily="34" charset="0"/>
                <a:cs typeface="Arial" panose="020B0604020202020204" pitchFamily="34" charset="0"/>
              </a:rPr>
              <a:t>$800 Co-pay</a:t>
            </a:r>
          </a:p>
          <a:p>
            <a:pPr algn="ctr"/>
            <a:r>
              <a:rPr lang="en-US" sz="2400" b="1" dirty="0">
                <a:latin typeface="Arial" panose="020B0604020202020204" pitchFamily="34" charset="0"/>
                <a:cs typeface="Arial" panose="020B0604020202020204" pitchFamily="34" charset="0"/>
              </a:rPr>
              <a:t>Per Day</a:t>
            </a:r>
          </a:p>
          <a:p>
            <a:pPr algn="ctr"/>
            <a:endParaRPr lang="en-US" sz="1000" b="1" dirty="0">
              <a:latin typeface="Arial" panose="020B0604020202020204" pitchFamily="34" charset="0"/>
              <a:cs typeface="Arial" panose="020B0604020202020204" pitchFamily="34" charset="0"/>
            </a:endParaRPr>
          </a:p>
          <a:p>
            <a:pPr marL="285750" indent="-285750">
              <a:buFont typeface="Arial" charset="0"/>
              <a:buChar char="•"/>
            </a:pPr>
            <a:r>
              <a:rPr lang="en-US" sz="2400" b="1" dirty="0">
                <a:latin typeface="Arial" panose="020B0604020202020204" pitchFamily="34" charset="0"/>
                <a:cs typeface="Arial" panose="020B0604020202020204" pitchFamily="34" charset="0"/>
              </a:rPr>
              <a:t>60 Lifetime Reserve Days</a:t>
            </a:r>
          </a:p>
        </p:txBody>
      </p:sp>
      <p:sp>
        <p:nvSpPr>
          <p:cNvPr id="8" name="Right Arrow 25">
            <a:extLst>
              <a:ext uri="{FF2B5EF4-FFF2-40B4-BE49-F238E27FC236}">
                <a16:creationId xmlns:a16="http://schemas.microsoft.com/office/drawing/2014/main" id="{6E1BDAF2-4807-425A-BDAB-7624DB9C4E9D}"/>
              </a:ext>
            </a:extLst>
          </p:cNvPr>
          <p:cNvSpPr/>
          <p:nvPr/>
        </p:nvSpPr>
        <p:spPr bwMode="auto">
          <a:xfrm>
            <a:off x="8573065" y="3224452"/>
            <a:ext cx="882840" cy="735432"/>
          </a:xfrm>
          <a:prstGeom prst="rightArrow">
            <a:avLst>
              <a:gd name="adj1" fmla="val 50000"/>
              <a:gd name="adj2" fmla="val 39643"/>
            </a:avLst>
          </a:prstGeom>
          <a:solidFill>
            <a:schemeClr val="accent6"/>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400" b="0" i="0" u="none" strike="noStrike" cap="none" normalizeH="0" baseline="0">
              <a:ln>
                <a:noFill/>
              </a:ln>
              <a:solidFill>
                <a:srgbClr val="FF0000"/>
              </a:solidFill>
              <a:effectLst/>
              <a:latin typeface="Garamond" pitchFamily="18" charset="0"/>
            </a:endParaRPr>
          </a:p>
        </p:txBody>
      </p:sp>
      <p:sp>
        <p:nvSpPr>
          <p:cNvPr id="9" name="TextBox 8">
            <a:extLst>
              <a:ext uri="{FF2B5EF4-FFF2-40B4-BE49-F238E27FC236}">
                <a16:creationId xmlns:a16="http://schemas.microsoft.com/office/drawing/2014/main" id="{DC4D900E-714D-4D7A-8232-A12EA51A71ED}"/>
              </a:ext>
            </a:extLst>
          </p:cNvPr>
          <p:cNvSpPr txBox="1"/>
          <p:nvPr/>
        </p:nvSpPr>
        <p:spPr>
          <a:xfrm>
            <a:off x="9455905" y="2608072"/>
            <a:ext cx="2471061" cy="2862322"/>
          </a:xfrm>
          <a:prstGeom prst="rect">
            <a:avLst/>
          </a:prstGeom>
          <a:noFill/>
          <a:ln>
            <a:solidFill>
              <a:schemeClr val="accent1"/>
            </a:solidFill>
          </a:ln>
        </p:spPr>
        <p:txBody>
          <a:bodyPr wrap="square" rtlCol="0">
            <a:spAutoFit/>
          </a:bodyPr>
          <a:lstStyle/>
          <a:p>
            <a:pPr algn="ctr"/>
            <a:r>
              <a:rPr lang="en-US" sz="3200" b="1" dirty="0">
                <a:solidFill>
                  <a:srgbClr val="FF0000"/>
                </a:solidFill>
                <a:latin typeface="Arial" panose="020B0604020202020204" pitchFamily="34" charset="0"/>
                <a:cs typeface="Arial" panose="020B0604020202020204" pitchFamily="34" charset="0"/>
              </a:rPr>
              <a:t>Days 151+</a:t>
            </a:r>
          </a:p>
          <a:p>
            <a:pPr algn="ctr"/>
            <a:endParaRPr lang="en-US" sz="2000" b="1" dirty="0">
              <a:solidFill>
                <a:srgbClr val="FF0000"/>
              </a:solidFill>
              <a:latin typeface="Arial" panose="020B0604020202020204" pitchFamily="34" charset="0"/>
              <a:cs typeface="Arial" panose="020B0604020202020204" pitchFamily="34" charset="0"/>
            </a:endParaRPr>
          </a:p>
          <a:p>
            <a:pPr algn="ctr"/>
            <a:r>
              <a:rPr lang="en-US" sz="2800" b="1" dirty="0">
                <a:solidFill>
                  <a:srgbClr val="FF0000"/>
                </a:solidFill>
                <a:latin typeface="Arial" panose="020B0604020202020204" pitchFamily="34" charset="0"/>
                <a:cs typeface="Arial" panose="020B0604020202020204" pitchFamily="34" charset="0"/>
              </a:rPr>
              <a:t>You Pay:</a:t>
            </a:r>
          </a:p>
          <a:p>
            <a:pPr algn="ctr"/>
            <a:endParaRPr lang="en-US" sz="2800" b="1" dirty="0">
              <a:solidFill>
                <a:srgbClr val="FF0000"/>
              </a:solidFill>
              <a:latin typeface="Arial" panose="020B0604020202020204" pitchFamily="34" charset="0"/>
              <a:cs typeface="Arial" panose="020B0604020202020204" pitchFamily="34" charset="0"/>
            </a:endParaRPr>
          </a:p>
          <a:p>
            <a:pPr algn="ctr"/>
            <a:r>
              <a:rPr lang="en-US" sz="2800" b="1" dirty="0">
                <a:solidFill>
                  <a:srgbClr val="FF0000"/>
                </a:solidFill>
                <a:latin typeface="Arial" panose="020B0604020202020204" pitchFamily="34" charset="0"/>
                <a:cs typeface="Arial" panose="020B0604020202020204" pitchFamily="34" charset="0"/>
              </a:rPr>
              <a:t>ALL COSTS</a:t>
            </a:r>
          </a:p>
          <a:p>
            <a:pPr algn="ctr"/>
            <a:endParaRPr lang="en-US" sz="3600" b="1" dirty="0">
              <a:solidFill>
                <a:schemeClr val="accent6"/>
              </a:solidFill>
              <a:latin typeface="Times New Roman" pitchFamily="18" charset="0"/>
              <a:cs typeface="Times New Roman" pitchFamily="18" charset="0"/>
            </a:endParaRPr>
          </a:p>
          <a:p>
            <a:pPr algn="ctr"/>
            <a:endParaRPr lang="en-US" sz="800" b="1" dirty="0">
              <a:solidFill>
                <a:schemeClr val="accent6"/>
              </a:solidFill>
              <a:latin typeface="Times New Roman" pitchFamily="18" charset="0"/>
              <a:cs typeface="Times New Roman" pitchFamily="18" charset="0"/>
            </a:endParaRPr>
          </a:p>
        </p:txBody>
      </p:sp>
      <p:sp>
        <p:nvSpPr>
          <p:cNvPr id="10" name="Text Box 10">
            <a:extLst>
              <a:ext uri="{FF2B5EF4-FFF2-40B4-BE49-F238E27FC236}">
                <a16:creationId xmlns:a16="http://schemas.microsoft.com/office/drawing/2014/main" id="{7778CC1D-B268-429C-AD7B-51121CFBF521}"/>
              </a:ext>
            </a:extLst>
          </p:cNvPr>
          <p:cNvSpPr txBox="1">
            <a:spLocks noChangeArrowheads="1"/>
          </p:cNvSpPr>
          <p:nvPr/>
        </p:nvSpPr>
        <p:spPr bwMode="auto">
          <a:xfrm>
            <a:off x="233305" y="6416430"/>
            <a:ext cx="110023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400">
                <a:solidFill>
                  <a:schemeClr val="tx1"/>
                </a:solidFill>
                <a:latin typeface="Garamond" pitchFamily="18" charset="0"/>
              </a:defRPr>
            </a:lvl1pPr>
            <a:lvl2pPr marL="742950" indent="-285750">
              <a:spcBef>
                <a:spcPct val="20000"/>
              </a:spcBef>
              <a:buChar char="•"/>
              <a:defRPr sz="1400">
                <a:solidFill>
                  <a:schemeClr val="tx1"/>
                </a:solidFill>
                <a:latin typeface="Garamond" pitchFamily="18" charset="0"/>
              </a:defRPr>
            </a:lvl2pPr>
            <a:lvl3pPr marL="1143000" indent="-228600">
              <a:spcBef>
                <a:spcPct val="20000"/>
              </a:spcBef>
              <a:buChar char="•"/>
              <a:defRPr sz="1400">
                <a:solidFill>
                  <a:schemeClr val="tx1"/>
                </a:solidFill>
                <a:latin typeface="Garamond" pitchFamily="18" charset="0"/>
              </a:defRPr>
            </a:lvl3pPr>
            <a:lvl4pPr marL="1600200" indent="-228600">
              <a:spcBef>
                <a:spcPct val="20000"/>
              </a:spcBef>
              <a:buChar char="•"/>
              <a:defRPr sz="1400">
                <a:solidFill>
                  <a:schemeClr val="tx1"/>
                </a:solidFill>
                <a:latin typeface="Garamond" pitchFamily="18" charset="0"/>
              </a:defRPr>
            </a:lvl4pPr>
            <a:lvl5pPr marL="2057400" indent="-228600">
              <a:spcBef>
                <a:spcPct val="20000"/>
              </a:spcBef>
              <a:buChar char="•"/>
              <a:defRPr sz="1400">
                <a:solidFill>
                  <a:schemeClr val="tx1"/>
                </a:solidFill>
                <a:latin typeface="Garamond" pitchFamily="18" charset="0"/>
              </a:defRPr>
            </a:lvl5pPr>
            <a:lvl6pPr marL="2514600" indent="-228600" fontAlgn="base">
              <a:spcBef>
                <a:spcPct val="20000"/>
              </a:spcBef>
              <a:spcAft>
                <a:spcPct val="0"/>
              </a:spcAft>
              <a:buChar char="•"/>
              <a:defRPr sz="1400">
                <a:solidFill>
                  <a:schemeClr val="tx1"/>
                </a:solidFill>
                <a:latin typeface="Garamond" pitchFamily="18" charset="0"/>
              </a:defRPr>
            </a:lvl6pPr>
            <a:lvl7pPr marL="2971800" indent="-228600" fontAlgn="base">
              <a:spcBef>
                <a:spcPct val="20000"/>
              </a:spcBef>
              <a:spcAft>
                <a:spcPct val="0"/>
              </a:spcAft>
              <a:buChar char="•"/>
              <a:defRPr sz="1400">
                <a:solidFill>
                  <a:schemeClr val="tx1"/>
                </a:solidFill>
                <a:latin typeface="Garamond" pitchFamily="18" charset="0"/>
              </a:defRPr>
            </a:lvl7pPr>
            <a:lvl8pPr marL="3429000" indent="-228600" fontAlgn="base">
              <a:spcBef>
                <a:spcPct val="20000"/>
              </a:spcBef>
              <a:spcAft>
                <a:spcPct val="0"/>
              </a:spcAft>
              <a:buChar char="•"/>
              <a:defRPr sz="1400">
                <a:solidFill>
                  <a:schemeClr val="tx1"/>
                </a:solidFill>
                <a:latin typeface="Garamond" pitchFamily="18" charset="0"/>
              </a:defRPr>
            </a:lvl8pPr>
            <a:lvl9pPr marL="3886200" indent="-228600" fontAlgn="base">
              <a:spcBef>
                <a:spcPct val="20000"/>
              </a:spcBef>
              <a:spcAft>
                <a:spcPct val="0"/>
              </a:spcAft>
              <a:buChar char="•"/>
              <a:defRPr sz="1400">
                <a:solidFill>
                  <a:schemeClr val="tx1"/>
                </a:solidFill>
                <a:latin typeface="Garamond" pitchFamily="18" charset="0"/>
              </a:defRPr>
            </a:lvl9pPr>
          </a:lstStyle>
          <a:p>
            <a:pPr>
              <a:spcBef>
                <a:spcPct val="0"/>
              </a:spcBef>
              <a:buFontTx/>
              <a:buNone/>
            </a:pPr>
            <a:r>
              <a:rPr lang="en-US" sz="1600" b="1" dirty="0">
                <a:latin typeface="Arial" panose="020B0604020202020204" pitchFamily="34" charset="0"/>
                <a:cs typeface="Arial" panose="020B0604020202020204" pitchFamily="34" charset="0"/>
              </a:rPr>
              <a:t>*The benefits and dollar figures described in this presentation are effective through Dec. 31, 2024</a:t>
            </a:r>
          </a:p>
        </p:txBody>
      </p:sp>
      <p:sp>
        <p:nvSpPr>
          <p:cNvPr id="11" name="Title 3">
            <a:extLst>
              <a:ext uri="{FF2B5EF4-FFF2-40B4-BE49-F238E27FC236}">
                <a16:creationId xmlns:a16="http://schemas.microsoft.com/office/drawing/2014/main" id="{07ED0A6F-F8C1-4EA7-A1FF-DD1C3A2B8D0E}"/>
              </a:ext>
            </a:extLst>
          </p:cNvPr>
          <p:cNvSpPr txBox="1">
            <a:spLocks/>
          </p:cNvSpPr>
          <p:nvPr/>
        </p:nvSpPr>
        <p:spPr>
          <a:xfrm>
            <a:off x="1421296" y="234453"/>
            <a:ext cx="10515600" cy="655807"/>
          </a:xfrm>
          <a:prstGeom prst="rect">
            <a:avLst/>
          </a:prstGeom>
        </p:spPr>
        <p:txBody>
          <a:bodyPr/>
          <a:lstStyle>
            <a:lvl1pPr algn="l" defTabSz="914400" rtl="0" eaLnBrk="1" latinLnBrk="0" hangingPunct="1">
              <a:lnSpc>
                <a:spcPct val="90000"/>
              </a:lnSpc>
              <a:spcBef>
                <a:spcPct val="0"/>
              </a:spcBef>
              <a:buNone/>
              <a:defRPr sz="4000" b="1" kern="1200">
                <a:solidFill>
                  <a:srgbClr val="6D6E71"/>
                </a:solidFill>
                <a:effectLst>
                  <a:innerShdw blurRad="63500" dist="50800" dir="13500000">
                    <a:prstClr val="black">
                      <a:alpha val="50000"/>
                    </a:prstClr>
                  </a:innerShdw>
                </a:effectLst>
                <a:latin typeface="Arial" panose="020B0604020202020204" pitchFamily="34" charset="0"/>
                <a:ea typeface="+mj-ea"/>
                <a:cs typeface="Arial" panose="020B0604020202020204" pitchFamily="34" charset="0"/>
              </a:defRPr>
            </a:lvl1pPr>
          </a:lstStyle>
          <a:p>
            <a:r>
              <a:rPr lang="en-US" dirty="0">
                <a:solidFill>
                  <a:schemeClr val="bg2"/>
                </a:solidFill>
              </a:rPr>
              <a:t>Medicare 101</a:t>
            </a:r>
          </a:p>
        </p:txBody>
      </p:sp>
    </p:spTree>
    <p:extLst>
      <p:ext uri="{BB962C8B-B14F-4D97-AF65-F5344CB8AC3E}">
        <p14:creationId xmlns:p14="http://schemas.microsoft.com/office/powerpoint/2010/main" val="305239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6C2807-0783-41BB-943D-15BCFA8AC124}"/>
              </a:ext>
            </a:extLst>
          </p:cNvPr>
          <p:cNvSpPr/>
          <p:nvPr/>
        </p:nvSpPr>
        <p:spPr>
          <a:xfrm>
            <a:off x="344557" y="1325363"/>
            <a:ext cx="10694504" cy="1717393"/>
          </a:xfrm>
          <a:prstGeom prst="rect">
            <a:avLst/>
          </a:prstGeom>
        </p:spPr>
        <p:txBody>
          <a:bodyPr wrap="square">
            <a:spAutoFit/>
          </a:bodyPr>
          <a:lstStyle/>
          <a:p>
            <a:pPr marL="257175" indent="-257175" defTabSz="342900">
              <a:spcBef>
                <a:spcPct val="20000"/>
              </a:spcBef>
              <a:buClr>
                <a:srgbClr val="3FA9F5"/>
              </a:buClr>
              <a:buSzPct val="80000"/>
            </a:pPr>
            <a:r>
              <a:rPr lang="en-US" sz="2400" b="1" dirty="0">
                <a:latin typeface="Arial" panose="020B0604020202020204" pitchFamily="34" charset="0"/>
                <a:cs typeface="Arial" panose="020B0604020202020204" pitchFamily="34" charset="0"/>
              </a:rPr>
              <a:t>Medicare Part A (cont.)</a:t>
            </a:r>
            <a:endParaRPr lang="en-US" sz="2400" dirty="0">
              <a:latin typeface="Arial" panose="020B0604020202020204" pitchFamily="34" charset="0"/>
              <a:cs typeface="Arial" panose="020B0604020202020204" pitchFamily="34" charset="0"/>
            </a:endParaRPr>
          </a:p>
          <a:p>
            <a:pPr defTabSz="342900">
              <a:spcBef>
                <a:spcPct val="20000"/>
              </a:spcBef>
              <a:buClr>
                <a:srgbClr val="3FA9F5"/>
              </a:buClr>
              <a:buSzPct val="80000"/>
            </a:pPr>
            <a:endParaRPr lang="en-US" sz="2400" b="1" dirty="0">
              <a:latin typeface="Arial" panose="020B0604020202020204" pitchFamily="34" charset="0"/>
              <a:cs typeface="Arial" panose="020B0604020202020204" pitchFamily="34" charset="0"/>
            </a:endParaRPr>
          </a:p>
          <a:p>
            <a:pPr defTabSz="342900">
              <a:spcBef>
                <a:spcPct val="20000"/>
              </a:spcBef>
              <a:buClr>
                <a:srgbClr val="3FA9F5"/>
              </a:buClr>
              <a:buSzPct val="80000"/>
            </a:pPr>
            <a:r>
              <a:rPr lang="en-US" sz="2400" b="1" dirty="0">
                <a:latin typeface="Arial" panose="020B0604020202020204" pitchFamily="34" charset="0"/>
                <a:cs typeface="Arial" panose="020B0604020202020204" pitchFamily="34" charset="0"/>
              </a:rPr>
              <a:t>Skilled Nursing Facility – </a:t>
            </a:r>
            <a:r>
              <a:rPr lang="en-US" sz="2400" dirty="0">
                <a:latin typeface="Arial" panose="020B0604020202020204" pitchFamily="34" charset="0"/>
                <a:cs typeface="Arial" panose="020B0604020202020204" pitchFamily="34" charset="0"/>
              </a:rPr>
              <a:t>must be preceded by a 3 day or longer Inpatient Hospital stay</a:t>
            </a:r>
            <a:endParaRPr lang="en-US" sz="24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EF7A5F1-49E5-4CDD-8EE8-F3AFE0A40496}"/>
              </a:ext>
            </a:extLst>
          </p:cNvPr>
          <p:cNvSpPr txBox="1"/>
          <p:nvPr/>
        </p:nvSpPr>
        <p:spPr>
          <a:xfrm>
            <a:off x="662279" y="3232886"/>
            <a:ext cx="2518243" cy="2023631"/>
          </a:xfrm>
          <a:prstGeom prst="rect">
            <a:avLst/>
          </a:prstGeom>
          <a:solidFill>
            <a:srgbClr val="FFFFFF">
              <a:alpha val="0"/>
            </a:srgbClr>
          </a:solidFill>
          <a:ln>
            <a:solidFill>
              <a:schemeClr val="accent1"/>
            </a:solidFill>
          </a:ln>
        </p:spPr>
        <p:txBody>
          <a:bodyPr wrap="square" rtlCol="0">
            <a:spAutoFit/>
          </a:bodyPr>
          <a:lstStyle/>
          <a:p>
            <a:pPr algn="ctr" defTabSz="342900"/>
            <a:r>
              <a:rPr lang="en-US" sz="2800" b="1" dirty="0">
                <a:latin typeface="Arial" panose="020B0604020202020204" pitchFamily="34" charset="0"/>
                <a:cs typeface="Arial" panose="020B0604020202020204" pitchFamily="34" charset="0"/>
              </a:rPr>
              <a:t>Days 1 – 20</a:t>
            </a:r>
          </a:p>
          <a:p>
            <a:pPr algn="ctr" defTabSz="342900"/>
            <a:endParaRPr lang="en-US" sz="2800" b="1" dirty="0">
              <a:latin typeface="Arial" panose="020B0604020202020204" pitchFamily="34" charset="0"/>
              <a:cs typeface="Arial" panose="020B0604020202020204" pitchFamily="34" charset="0"/>
            </a:endParaRPr>
          </a:p>
          <a:p>
            <a:pPr algn="ctr" defTabSz="342900"/>
            <a:r>
              <a:rPr lang="en-US" sz="2800" dirty="0">
                <a:latin typeface="Arial" panose="020B0604020202020204" pitchFamily="34" charset="0"/>
                <a:cs typeface="Arial" panose="020B0604020202020204" pitchFamily="34" charset="0"/>
              </a:rPr>
              <a:t>You Pay:</a:t>
            </a:r>
          </a:p>
          <a:p>
            <a:pPr algn="ctr" defTabSz="342900"/>
            <a:r>
              <a:rPr lang="en-US" sz="2800" b="1" dirty="0">
                <a:latin typeface="Arial" panose="020B0604020202020204" pitchFamily="34" charset="0"/>
                <a:cs typeface="Arial" panose="020B0604020202020204" pitchFamily="34" charset="0"/>
              </a:rPr>
              <a:t>$0</a:t>
            </a:r>
          </a:p>
          <a:p>
            <a:pPr algn="ctr" defTabSz="342900"/>
            <a:endParaRPr lang="en-US" sz="1350" b="1" dirty="0">
              <a:solidFill>
                <a:schemeClr val="bg2"/>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60781A6A-D347-4672-A560-EF9CC879B166}"/>
              </a:ext>
            </a:extLst>
          </p:cNvPr>
          <p:cNvSpPr txBox="1"/>
          <p:nvPr/>
        </p:nvSpPr>
        <p:spPr>
          <a:xfrm>
            <a:off x="4038617" y="3245494"/>
            <a:ext cx="2968436" cy="2454518"/>
          </a:xfrm>
          <a:prstGeom prst="rect">
            <a:avLst/>
          </a:prstGeom>
          <a:noFill/>
          <a:ln>
            <a:solidFill>
              <a:schemeClr val="accent1"/>
            </a:solidFill>
          </a:ln>
        </p:spPr>
        <p:txBody>
          <a:bodyPr wrap="square" rtlCol="0">
            <a:spAutoFit/>
          </a:bodyPr>
          <a:lstStyle/>
          <a:p>
            <a:pPr algn="ctr" defTabSz="342900"/>
            <a:r>
              <a:rPr lang="en-US" sz="2800" b="1" dirty="0">
                <a:latin typeface="Arial" panose="020B0604020202020204" pitchFamily="34" charset="0"/>
                <a:cs typeface="Arial" panose="020B0604020202020204" pitchFamily="34" charset="0"/>
              </a:rPr>
              <a:t>Days 21 – 100</a:t>
            </a:r>
          </a:p>
          <a:p>
            <a:pPr algn="ctr" defTabSz="342900"/>
            <a:endParaRPr lang="en-US" sz="2800" b="1" dirty="0">
              <a:latin typeface="Arial" panose="020B0604020202020204" pitchFamily="34" charset="0"/>
              <a:cs typeface="Arial" panose="020B0604020202020204" pitchFamily="34" charset="0"/>
            </a:endParaRPr>
          </a:p>
          <a:p>
            <a:pPr algn="ctr" defTabSz="342900"/>
            <a:r>
              <a:rPr lang="en-US" sz="2800" dirty="0">
                <a:latin typeface="Arial" panose="020B0604020202020204" pitchFamily="34" charset="0"/>
                <a:cs typeface="Arial" panose="020B0604020202020204" pitchFamily="34" charset="0"/>
              </a:rPr>
              <a:t>You Pay:</a:t>
            </a:r>
          </a:p>
          <a:p>
            <a:pPr algn="ctr" defTabSz="342900"/>
            <a:r>
              <a:rPr lang="en-US" sz="2800" b="1" dirty="0">
                <a:latin typeface="Arial" panose="020B0604020202020204" pitchFamily="34" charset="0"/>
                <a:cs typeface="Arial" panose="020B0604020202020204" pitchFamily="34" charset="0"/>
              </a:rPr>
              <a:t>$204 Co-pay</a:t>
            </a:r>
          </a:p>
          <a:p>
            <a:pPr algn="ctr" defTabSz="342900"/>
            <a:r>
              <a:rPr lang="en-US" sz="2800" b="1" dirty="0">
                <a:latin typeface="Arial" panose="020B0604020202020204" pitchFamily="34" charset="0"/>
                <a:cs typeface="Arial" panose="020B0604020202020204" pitchFamily="34" charset="0"/>
              </a:rPr>
              <a:t>Per Day</a:t>
            </a:r>
          </a:p>
          <a:p>
            <a:pPr algn="ctr" defTabSz="342900"/>
            <a:endParaRPr lang="en-US" sz="1350" b="1" dirty="0">
              <a:solidFill>
                <a:schemeClr val="bg2"/>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F2D07AF2-5685-4E86-B0A2-98E1627AC0B1}"/>
              </a:ext>
            </a:extLst>
          </p:cNvPr>
          <p:cNvSpPr txBox="1"/>
          <p:nvPr/>
        </p:nvSpPr>
        <p:spPr>
          <a:xfrm>
            <a:off x="7865148" y="3245494"/>
            <a:ext cx="2816103" cy="2092881"/>
          </a:xfrm>
          <a:prstGeom prst="rect">
            <a:avLst/>
          </a:prstGeom>
          <a:noFill/>
          <a:ln>
            <a:solidFill>
              <a:schemeClr val="accent1"/>
            </a:solidFill>
          </a:ln>
        </p:spPr>
        <p:txBody>
          <a:bodyPr wrap="square" rtlCol="0">
            <a:spAutoFit/>
          </a:bodyPr>
          <a:lstStyle/>
          <a:p>
            <a:pPr algn="ctr" defTabSz="342900"/>
            <a:r>
              <a:rPr lang="en-US" sz="2800" b="1" dirty="0">
                <a:solidFill>
                  <a:srgbClr val="FF0000"/>
                </a:solidFill>
                <a:latin typeface="Arial" panose="020B0604020202020204" pitchFamily="34" charset="0"/>
                <a:cs typeface="Arial" panose="020B0604020202020204" pitchFamily="34" charset="0"/>
              </a:rPr>
              <a:t>Days 101+</a:t>
            </a:r>
          </a:p>
          <a:p>
            <a:pPr algn="ctr" defTabSz="342900"/>
            <a:endParaRPr lang="en-US" sz="2800" b="1" dirty="0">
              <a:solidFill>
                <a:srgbClr val="FF0000"/>
              </a:solidFill>
              <a:latin typeface="Arial" panose="020B0604020202020204" pitchFamily="34" charset="0"/>
              <a:cs typeface="Arial" panose="020B0604020202020204" pitchFamily="34" charset="0"/>
            </a:endParaRPr>
          </a:p>
          <a:p>
            <a:pPr algn="ctr" defTabSz="342900"/>
            <a:r>
              <a:rPr lang="en-US" sz="2800" b="1" dirty="0">
                <a:solidFill>
                  <a:srgbClr val="FF0000"/>
                </a:solidFill>
                <a:latin typeface="Arial" panose="020B0604020202020204" pitchFamily="34" charset="0"/>
                <a:cs typeface="Arial" panose="020B0604020202020204" pitchFamily="34" charset="0"/>
              </a:rPr>
              <a:t>You Pay:</a:t>
            </a:r>
          </a:p>
          <a:p>
            <a:pPr algn="ctr" defTabSz="342900"/>
            <a:r>
              <a:rPr lang="en-US" sz="2800" b="1" dirty="0">
                <a:solidFill>
                  <a:srgbClr val="FF0000"/>
                </a:solidFill>
                <a:latin typeface="Arial" panose="020B0604020202020204" pitchFamily="34" charset="0"/>
                <a:cs typeface="Arial" panose="020B0604020202020204" pitchFamily="34" charset="0"/>
              </a:rPr>
              <a:t>ALL COSTS</a:t>
            </a:r>
          </a:p>
          <a:p>
            <a:pPr algn="ctr" defTabSz="342900"/>
            <a:endParaRPr lang="en-US" b="1" dirty="0">
              <a:solidFill>
                <a:srgbClr val="FF0000"/>
              </a:solidFill>
              <a:latin typeface="Times New Roman" pitchFamily="18" charset="0"/>
              <a:cs typeface="Times New Roman" pitchFamily="18" charset="0"/>
            </a:endParaRPr>
          </a:p>
        </p:txBody>
      </p:sp>
      <p:sp>
        <p:nvSpPr>
          <p:cNvPr id="9" name="Right Arrow 2">
            <a:extLst>
              <a:ext uri="{FF2B5EF4-FFF2-40B4-BE49-F238E27FC236}">
                <a16:creationId xmlns:a16="http://schemas.microsoft.com/office/drawing/2014/main" id="{882E7208-E746-488E-84A3-AD633C32FB03}"/>
              </a:ext>
            </a:extLst>
          </p:cNvPr>
          <p:cNvSpPr/>
          <p:nvPr/>
        </p:nvSpPr>
        <p:spPr bwMode="auto">
          <a:xfrm>
            <a:off x="3180522" y="3896094"/>
            <a:ext cx="753546" cy="507085"/>
          </a:xfrm>
          <a:prstGeom prst="rightArrow">
            <a:avLst/>
          </a:prstGeom>
          <a:solidFill>
            <a:schemeClr val="accent6"/>
          </a:solidFill>
          <a:ln>
            <a:noFill/>
          </a:ln>
          <a:effectLst/>
        </p:spPr>
        <p:txBody>
          <a:bodyPr vert="horz" wrap="square" lIns="68580" tIns="34290" rIns="68580" bIns="34290" numCol="1" rtlCol="0" anchor="t" anchorCtr="0" compatLnSpc="1">
            <a:prstTxWarp prst="textNoShape">
              <a:avLst/>
            </a:prstTxWarp>
          </a:bodyPr>
          <a:lstStyle/>
          <a:p>
            <a:pPr fontAlgn="base">
              <a:spcBef>
                <a:spcPct val="20000"/>
              </a:spcBef>
              <a:spcAft>
                <a:spcPct val="0"/>
              </a:spcAft>
              <a:buFontTx/>
              <a:buChar char="•"/>
            </a:pPr>
            <a:endParaRPr lang="en-US" sz="1050">
              <a:solidFill>
                <a:srgbClr val="EAEBDE">
                  <a:lumMod val="90000"/>
                  <a:lumOff val="10000"/>
                </a:srgbClr>
              </a:solidFill>
              <a:latin typeface="Garamond" pitchFamily="18" charset="0"/>
            </a:endParaRPr>
          </a:p>
        </p:txBody>
      </p:sp>
      <p:sp>
        <p:nvSpPr>
          <p:cNvPr id="11" name="Right Arrow 2">
            <a:extLst>
              <a:ext uri="{FF2B5EF4-FFF2-40B4-BE49-F238E27FC236}">
                <a16:creationId xmlns:a16="http://schemas.microsoft.com/office/drawing/2014/main" id="{65E039A4-3196-417F-9E1F-A5E73FFFFCA0}"/>
              </a:ext>
            </a:extLst>
          </p:cNvPr>
          <p:cNvSpPr/>
          <p:nvPr/>
        </p:nvSpPr>
        <p:spPr bwMode="auto">
          <a:xfrm>
            <a:off x="7007053" y="3896094"/>
            <a:ext cx="753546" cy="507085"/>
          </a:xfrm>
          <a:prstGeom prst="rightArrow">
            <a:avLst/>
          </a:prstGeom>
          <a:solidFill>
            <a:schemeClr val="accent6"/>
          </a:solidFill>
          <a:ln>
            <a:noFill/>
          </a:ln>
          <a:effectLst/>
        </p:spPr>
        <p:txBody>
          <a:bodyPr vert="horz" wrap="square" lIns="68580" tIns="34290" rIns="68580" bIns="34290" numCol="1" rtlCol="0" anchor="t" anchorCtr="0" compatLnSpc="1">
            <a:prstTxWarp prst="textNoShape">
              <a:avLst/>
            </a:prstTxWarp>
          </a:bodyPr>
          <a:lstStyle/>
          <a:p>
            <a:pPr fontAlgn="base">
              <a:spcBef>
                <a:spcPct val="20000"/>
              </a:spcBef>
              <a:spcAft>
                <a:spcPct val="0"/>
              </a:spcAft>
              <a:buFontTx/>
              <a:buChar char="•"/>
            </a:pPr>
            <a:endParaRPr lang="en-US" sz="1050">
              <a:solidFill>
                <a:srgbClr val="EAEBDE">
                  <a:lumMod val="90000"/>
                  <a:lumOff val="10000"/>
                </a:srgbClr>
              </a:solidFill>
              <a:latin typeface="Garamond" pitchFamily="18" charset="0"/>
            </a:endParaRPr>
          </a:p>
        </p:txBody>
      </p:sp>
      <p:sp>
        <p:nvSpPr>
          <p:cNvPr id="12" name="Title 3">
            <a:extLst>
              <a:ext uri="{FF2B5EF4-FFF2-40B4-BE49-F238E27FC236}">
                <a16:creationId xmlns:a16="http://schemas.microsoft.com/office/drawing/2014/main" id="{00F8DAEA-FDC7-432A-8490-4CCB0879C577}"/>
              </a:ext>
            </a:extLst>
          </p:cNvPr>
          <p:cNvSpPr>
            <a:spLocks noGrp="1"/>
          </p:cNvSpPr>
          <p:nvPr>
            <p:ph type="title"/>
          </p:nvPr>
        </p:nvSpPr>
        <p:spPr>
          <a:xfrm>
            <a:off x="1421296" y="234453"/>
            <a:ext cx="10515600" cy="655807"/>
          </a:xfrm>
        </p:spPr>
        <p:txBody>
          <a:bodyPr/>
          <a:lstStyle/>
          <a:p>
            <a:r>
              <a:rPr lang="en-US" dirty="0">
                <a:solidFill>
                  <a:schemeClr val="bg2"/>
                </a:solidFill>
              </a:rPr>
              <a:t>Medicare 101</a:t>
            </a:r>
          </a:p>
        </p:txBody>
      </p:sp>
    </p:spTree>
    <p:extLst>
      <p:ext uri="{BB962C8B-B14F-4D97-AF65-F5344CB8AC3E}">
        <p14:creationId xmlns:p14="http://schemas.microsoft.com/office/powerpoint/2010/main" val="278214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89AD6-87F7-4A33-A713-688BD22FCF2A}"/>
              </a:ext>
            </a:extLst>
          </p:cNvPr>
          <p:cNvSpPr>
            <a:spLocks noGrp="1"/>
          </p:cNvSpPr>
          <p:nvPr>
            <p:ph type="title"/>
          </p:nvPr>
        </p:nvSpPr>
        <p:spPr>
          <a:xfrm>
            <a:off x="1421296" y="234453"/>
            <a:ext cx="10515600" cy="655807"/>
          </a:xfrm>
        </p:spPr>
        <p:txBody>
          <a:bodyPr/>
          <a:lstStyle/>
          <a:p>
            <a:r>
              <a:rPr lang="en-US" dirty="0">
                <a:solidFill>
                  <a:schemeClr val="bg2"/>
                </a:solidFill>
              </a:rPr>
              <a:t>Medicare 101</a:t>
            </a:r>
          </a:p>
        </p:txBody>
      </p:sp>
      <p:sp>
        <p:nvSpPr>
          <p:cNvPr id="6" name="Rectangle 3">
            <a:extLst>
              <a:ext uri="{FF2B5EF4-FFF2-40B4-BE49-F238E27FC236}">
                <a16:creationId xmlns:a16="http://schemas.microsoft.com/office/drawing/2014/main" id="{1D8D0E0B-1F41-4880-A00D-908BF957A64D}"/>
              </a:ext>
            </a:extLst>
          </p:cNvPr>
          <p:cNvSpPr>
            <a:spLocks noChangeArrowheads="1"/>
          </p:cNvSpPr>
          <p:nvPr/>
        </p:nvSpPr>
        <p:spPr bwMode="auto">
          <a:xfrm>
            <a:off x="381000" y="1290429"/>
            <a:ext cx="8763000" cy="84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SzPct val="80000"/>
            </a:pPr>
            <a:r>
              <a:rPr lang="en-US" sz="2400" b="1" dirty="0">
                <a:latin typeface="Arial" panose="020B0604020202020204" pitchFamily="34" charset="0"/>
                <a:cs typeface="Arial" panose="020B0604020202020204" pitchFamily="34" charset="0"/>
              </a:rPr>
              <a:t>Medicare Part A (cont.)</a:t>
            </a:r>
            <a:endParaRPr lang="en-US" sz="2000" b="1" dirty="0">
              <a:latin typeface="Arial" panose="020B0604020202020204" pitchFamily="34" charset="0"/>
              <a:cs typeface="Arial" panose="020B0604020202020204" pitchFamily="34" charset="0"/>
            </a:endParaRPr>
          </a:p>
          <a:p>
            <a:pPr marL="342900" indent="-342900">
              <a:spcBef>
                <a:spcPct val="20000"/>
              </a:spcBef>
              <a:buSzPct val="80000"/>
            </a:pPr>
            <a:endParaRPr lang="en-US" sz="2000" b="1" dirty="0">
              <a:solidFill>
                <a:schemeClr val="bg2"/>
              </a:solidFill>
              <a:latin typeface="Times New Roman" pitchFamily="18" charset="0"/>
            </a:endParaRPr>
          </a:p>
        </p:txBody>
      </p:sp>
      <p:sp>
        <p:nvSpPr>
          <p:cNvPr id="7" name="Text Box 5">
            <a:extLst>
              <a:ext uri="{FF2B5EF4-FFF2-40B4-BE49-F238E27FC236}">
                <a16:creationId xmlns:a16="http://schemas.microsoft.com/office/drawing/2014/main" id="{C99DD130-36F5-4E03-84A4-B8F81D76A251}"/>
              </a:ext>
            </a:extLst>
          </p:cNvPr>
          <p:cNvSpPr txBox="1">
            <a:spLocks noChangeArrowheads="1"/>
          </p:cNvSpPr>
          <p:nvPr/>
        </p:nvSpPr>
        <p:spPr bwMode="auto">
          <a:xfrm>
            <a:off x="381000" y="2132041"/>
            <a:ext cx="8534400" cy="4370427"/>
          </a:xfrm>
          <a:prstGeom prst="rect">
            <a:avLst/>
          </a:prstGeom>
          <a:noFill/>
          <a:ln>
            <a:noFill/>
          </a:ln>
          <a:effectLst/>
        </p:spPr>
        <p:txBody>
          <a:bodyPr>
            <a:spAutoFit/>
          </a:bodyPr>
          <a:lstStyle>
            <a:lvl1pPr marL="342900" indent="-342900" eaLnBrk="0" hangingPunct="0">
              <a:defRPr sz="1400">
                <a:solidFill>
                  <a:schemeClr val="tx1"/>
                </a:solidFill>
                <a:latin typeface="Garamond" pitchFamily="18" charset="0"/>
              </a:defRPr>
            </a:lvl1pPr>
            <a:lvl2pPr eaLnBrk="0" hangingPunct="0">
              <a:defRPr sz="1400">
                <a:solidFill>
                  <a:schemeClr val="tx1"/>
                </a:solidFill>
                <a:latin typeface="Garamond" pitchFamily="18" charset="0"/>
              </a:defRPr>
            </a:lvl2pPr>
            <a:lvl3pPr marL="1143000" indent="-228600" eaLnBrk="0" hangingPunct="0">
              <a:defRPr sz="1400">
                <a:solidFill>
                  <a:schemeClr val="tx1"/>
                </a:solidFill>
                <a:latin typeface="Garamond" pitchFamily="18" charset="0"/>
              </a:defRPr>
            </a:lvl3pPr>
            <a:lvl4pPr marL="1600200" indent="-228600" eaLnBrk="0" hangingPunct="0">
              <a:defRPr sz="1400">
                <a:solidFill>
                  <a:schemeClr val="tx1"/>
                </a:solidFill>
                <a:latin typeface="Garamond" pitchFamily="18" charset="0"/>
              </a:defRPr>
            </a:lvl4pPr>
            <a:lvl5pPr marL="2057400" indent="-228600" eaLnBrk="0" hangingPunct="0">
              <a:defRPr sz="1400">
                <a:solidFill>
                  <a:schemeClr val="tx1"/>
                </a:solidFill>
                <a:latin typeface="Garamond" pitchFamily="18" charset="0"/>
              </a:defRPr>
            </a:lvl5pPr>
            <a:lvl6pPr marL="2514600" indent="-228600" eaLnBrk="0" fontAlgn="base" hangingPunct="0">
              <a:spcBef>
                <a:spcPct val="20000"/>
              </a:spcBef>
              <a:spcAft>
                <a:spcPct val="0"/>
              </a:spcAft>
              <a:buChar char="•"/>
              <a:defRPr sz="1400">
                <a:solidFill>
                  <a:schemeClr val="tx1"/>
                </a:solidFill>
                <a:latin typeface="Garamond" pitchFamily="18" charset="0"/>
              </a:defRPr>
            </a:lvl6pPr>
            <a:lvl7pPr marL="2971800" indent="-228600" eaLnBrk="0" fontAlgn="base" hangingPunct="0">
              <a:spcBef>
                <a:spcPct val="20000"/>
              </a:spcBef>
              <a:spcAft>
                <a:spcPct val="0"/>
              </a:spcAft>
              <a:buChar char="•"/>
              <a:defRPr sz="1400">
                <a:solidFill>
                  <a:schemeClr val="tx1"/>
                </a:solidFill>
                <a:latin typeface="Garamond" pitchFamily="18" charset="0"/>
              </a:defRPr>
            </a:lvl7pPr>
            <a:lvl8pPr marL="3429000" indent="-228600" eaLnBrk="0" fontAlgn="base" hangingPunct="0">
              <a:spcBef>
                <a:spcPct val="20000"/>
              </a:spcBef>
              <a:spcAft>
                <a:spcPct val="0"/>
              </a:spcAft>
              <a:buChar char="•"/>
              <a:defRPr sz="1400">
                <a:solidFill>
                  <a:schemeClr val="tx1"/>
                </a:solidFill>
                <a:latin typeface="Garamond" pitchFamily="18" charset="0"/>
              </a:defRPr>
            </a:lvl8pPr>
            <a:lvl9pPr marL="3886200" indent="-228600" eaLnBrk="0" fontAlgn="base" hangingPunct="0">
              <a:spcBef>
                <a:spcPct val="20000"/>
              </a:spcBef>
              <a:spcAft>
                <a:spcPct val="0"/>
              </a:spcAft>
              <a:buChar char="•"/>
              <a:defRPr sz="1400">
                <a:solidFill>
                  <a:schemeClr val="tx1"/>
                </a:solidFill>
                <a:latin typeface="Garamond" pitchFamily="18" charset="0"/>
              </a:defRPr>
            </a:lvl9pPr>
          </a:lstStyle>
          <a:p>
            <a:pPr eaLnBrk="1" hangingPunct="1">
              <a:spcBef>
                <a:spcPct val="50000"/>
              </a:spcBef>
              <a:buClr>
                <a:schemeClr val="accent2"/>
              </a:buClr>
              <a:buSzPct val="80000"/>
              <a:buFont typeface="Wingdings" pitchFamily="2" charset="2"/>
              <a:buNone/>
              <a:defRPr/>
            </a:pPr>
            <a:r>
              <a:rPr lang="en-US" sz="2800" b="1" dirty="0">
                <a:latin typeface="Arial" panose="020B0604020202020204" pitchFamily="34" charset="0"/>
                <a:cs typeface="Arial" panose="020B0604020202020204" pitchFamily="34" charset="0"/>
              </a:rPr>
              <a:t>HOSPICE CARE</a:t>
            </a:r>
            <a:endParaRPr lang="en-US" sz="2800" dirty="0">
              <a:latin typeface="Arial" panose="020B0604020202020204" pitchFamily="34" charset="0"/>
              <a:cs typeface="Arial" panose="020B0604020202020204" pitchFamily="34" charset="0"/>
            </a:endParaRPr>
          </a:p>
          <a:p>
            <a:pPr eaLnBrk="1" hangingPunct="1">
              <a:spcBef>
                <a:spcPct val="20000"/>
              </a:spcBef>
              <a:buClr>
                <a:schemeClr val="accent2"/>
              </a:buClr>
              <a:buSzPct val="80000"/>
              <a:buFont typeface="Wingdings" pitchFamily="2" charset="2"/>
              <a:buChar char="v"/>
              <a:tabLst>
                <a:tab pos="747713" algn="l"/>
              </a:tabLst>
              <a:defRPr/>
            </a:pPr>
            <a:r>
              <a:rPr lang="en-US" sz="2800" dirty="0">
                <a:latin typeface="Arial" panose="020B0604020202020204" pitchFamily="34" charset="0"/>
                <a:cs typeface="Arial" panose="020B0604020202020204" pitchFamily="34" charset="0"/>
              </a:rPr>
              <a:t>Covers 100% of care from a Medicare-approved hospice program</a:t>
            </a:r>
          </a:p>
          <a:p>
            <a:pPr eaLnBrk="1" hangingPunct="1">
              <a:spcBef>
                <a:spcPct val="50000"/>
              </a:spcBef>
              <a:buClr>
                <a:schemeClr val="accent2"/>
              </a:buClr>
              <a:buSzPct val="80000"/>
              <a:buFont typeface="Wingdings" pitchFamily="2" charset="2"/>
              <a:buNone/>
              <a:defRPr/>
            </a:pPr>
            <a:r>
              <a:rPr lang="en-US" sz="2800" b="1" dirty="0">
                <a:latin typeface="Arial" panose="020B0604020202020204" pitchFamily="34" charset="0"/>
                <a:cs typeface="Arial" panose="020B0604020202020204" pitchFamily="34" charset="0"/>
              </a:rPr>
              <a:t>HOME HEALTH CARE</a:t>
            </a:r>
            <a:endParaRPr lang="en-US" sz="2800" dirty="0">
              <a:latin typeface="Arial" panose="020B0604020202020204" pitchFamily="34" charset="0"/>
              <a:cs typeface="Arial" panose="020B0604020202020204" pitchFamily="34" charset="0"/>
            </a:endParaRPr>
          </a:p>
          <a:p>
            <a:pPr marL="347472" indent="-347472" eaLnBrk="1" hangingPunct="1">
              <a:spcBef>
                <a:spcPct val="20000"/>
              </a:spcBef>
              <a:buClr>
                <a:schemeClr val="accent2"/>
              </a:buClr>
              <a:buSzPct val="80000"/>
              <a:buFont typeface="Wingdings" pitchFamily="2" charset="2"/>
              <a:buChar char="v"/>
              <a:defRPr/>
            </a:pPr>
            <a:r>
              <a:rPr lang="en-US" sz="2800" dirty="0">
                <a:latin typeface="Arial" panose="020B0604020202020204" pitchFamily="34" charset="0"/>
                <a:cs typeface="Arial" panose="020B0604020202020204" pitchFamily="34" charset="0"/>
              </a:rPr>
              <a:t>Covers 100% of all Medicare-approved home health care visits, providing that the home health care agency caring for you is approved by Medicare</a:t>
            </a:r>
          </a:p>
          <a:p>
            <a:pPr lvl="1" eaLnBrk="1" hangingPunct="1">
              <a:spcBef>
                <a:spcPct val="20000"/>
              </a:spcBef>
              <a:buClr>
                <a:schemeClr val="accent2"/>
              </a:buClr>
              <a:buSzPct val="80000"/>
              <a:defRPr/>
            </a:pPr>
            <a:endParaRPr lang="en-US" sz="2400" dirty="0">
              <a:solidFill>
                <a:schemeClr val="bg2"/>
              </a:solidFill>
              <a:latin typeface="Times New Roman" pitchFamily="18" charset="0"/>
            </a:endParaRPr>
          </a:p>
        </p:txBody>
      </p:sp>
    </p:spTree>
    <p:extLst>
      <p:ext uri="{BB962C8B-B14F-4D97-AF65-F5344CB8AC3E}">
        <p14:creationId xmlns:p14="http://schemas.microsoft.com/office/powerpoint/2010/main" val="42946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236E3B-F8CC-4D3A-958D-2985F329EE16}"/>
              </a:ext>
            </a:extLst>
          </p:cNvPr>
          <p:cNvPicPr>
            <a:picLocks noChangeAspect="1"/>
          </p:cNvPicPr>
          <p:nvPr/>
        </p:nvPicPr>
        <p:blipFill>
          <a:blip r:embed="rId3"/>
          <a:stretch>
            <a:fillRect/>
          </a:stretch>
        </p:blipFill>
        <p:spPr>
          <a:xfrm>
            <a:off x="2434829" y="1182403"/>
            <a:ext cx="5944115" cy="5102794"/>
          </a:xfrm>
          <a:prstGeom prst="rect">
            <a:avLst/>
          </a:prstGeom>
        </p:spPr>
      </p:pic>
    </p:spTree>
    <p:extLst>
      <p:ext uri="{BB962C8B-B14F-4D97-AF65-F5344CB8AC3E}">
        <p14:creationId xmlns:p14="http://schemas.microsoft.com/office/powerpoint/2010/main" val="2734624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45C6-A82B-4CE5-99A3-74BC16398BA2}"/>
              </a:ext>
            </a:extLst>
          </p:cNvPr>
          <p:cNvSpPr>
            <a:spLocks noGrp="1"/>
          </p:cNvSpPr>
          <p:nvPr>
            <p:ph type="ctrTitle"/>
          </p:nvPr>
        </p:nvSpPr>
        <p:spPr>
          <a:xfrm>
            <a:off x="1298713" y="1971261"/>
            <a:ext cx="9144000" cy="1015244"/>
          </a:xfrm>
        </p:spPr>
        <p:txBody>
          <a:bodyPr/>
          <a:lstStyle/>
          <a:p>
            <a:r>
              <a:rPr lang="en-US" dirty="0">
                <a:solidFill>
                  <a:srgbClr val="598D3D"/>
                </a:solidFill>
              </a:rPr>
              <a:t>True or False?</a:t>
            </a:r>
          </a:p>
        </p:txBody>
      </p:sp>
      <p:sp>
        <p:nvSpPr>
          <p:cNvPr id="3" name="Subtitle 2">
            <a:extLst>
              <a:ext uri="{FF2B5EF4-FFF2-40B4-BE49-F238E27FC236}">
                <a16:creationId xmlns:a16="http://schemas.microsoft.com/office/drawing/2014/main" id="{B5C401FF-FC5F-43FB-9705-2369E4642371}"/>
              </a:ext>
            </a:extLst>
          </p:cNvPr>
          <p:cNvSpPr>
            <a:spLocks noGrp="1"/>
          </p:cNvSpPr>
          <p:nvPr>
            <p:ph type="subTitle" idx="1"/>
          </p:nvPr>
        </p:nvSpPr>
        <p:spPr>
          <a:xfrm>
            <a:off x="1524000" y="3429000"/>
            <a:ext cx="9144000" cy="1655762"/>
          </a:xfrm>
        </p:spPr>
        <p:txBody>
          <a:bodyPr>
            <a:normAutofit/>
          </a:bodyPr>
          <a:lstStyle/>
          <a:p>
            <a:r>
              <a:rPr lang="en-US" sz="4800" dirty="0"/>
              <a:t>Medicare has an annual max out-of-pocket limit</a:t>
            </a:r>
          </a:p>
        </p:txBody>
      </p:sp>
    </p:spTree>
    <p:extLst>
      <p:ext uri="{BB962C8B-B14F-4D97-AF65-F5344CB8AC3E}">
        <p14:creationId xmlns:p14="http://schemas.microsoft.com/office/powerpoint/2010/main" val="2908492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45C6-A82B-4CE5-99A3-74BC16398BA2}"/>
              </a:ext>
            </a:extLst>
          </p:cNvPr>
          <p:cNvSpPr>
            <a:spLocks noGrp="1"/>
          </p:cNvSpPr>
          <p:nvPr>
            <p:ph type="ctrTitle"/>
          </p:nvPr>
        </p:nvSpPr>
        <p:spPr>
          <a:xfrm>
            <a:off x="1378226" y="1547192"/>
            <a:ext cx="9144000" cy="1015244"/>
          </a:xfrm>
        </p:spPr>
        <p:txBody>
          <a:bodyPr/>
          <a:lstStyle/>
          <a:p>
            <a:r>
              <a:rPr lang="en-US" dirty="0"/>
              <a:t>True or False?</a:t>
            </a:r>
          </a:p>
        </p:txBody>
      </p:sp>
      <p:sp>
        <p:nvSpPr>
          <p:cNvPr id="3" name="Subtitle 2">
            <a:extLst>
              <a:ext uri="{FF2B5EF4-FFF2-40B4-BE49-F238E27FC236}">
                <a16:creationId xmlns:a16="http://schemas.microsoft.com/office/drawing/2014/main" id="{B5C401FF-FC5F-43FB-9705-2369E4642371}"/>
              </a:ext>
            </a:extLst>
          </p:cNvPr>
          <p:cNvSpPr>
            <a:spLocks noGrp="1"/>
          </p:cNvSpPr>
          <p:nvPr>
            <p:ph type="subTitle" idx="1"/>
          </p:nvPr>
        </p:nvSpPr>
        <p:spPr>
          <a:xfrm>
            <a:off x="1524000" y="2872409"/>
            <a:ext cx="9144000" cy="1655762"/>
          </a:xfrm>
        </p:spPr>
        <p:txBody>
          <a:bodyPr>
            <a:normAutofit/>
          </a:bodyPr>
          <a:lstStyle/>
          <a:p>
            <a:r>
              <a:rPr lang="en-US" sz="4800" dirty="0"/>
              <a:t>Medicare has an annual max out-of-pocket limit</a:t>
            </a:r>
          </a:p>
        </p:txBody>
      </p:sp>
      <p:sp>
        <p:nvSpPr>
          <p:cNvPr id="4" name="TextBox 3">
            <a:extLst>
              <a:ext uri="{FF2B5EF4-FFF2-40B4-BE49-F238E27FC236}">
                <a16:creationId xmlns:a16="http://schemas.microsoft.com/office/drawing/2014/main" id="{D29A0CF7-BFAF-4232-AC1B-218BC170B26F}"/>
              </a:ext>
            </a:extLst>
          </p:cNvPr>
          <p:cNvSpPr txBox="1"/>
          <p:nvPr/>
        </p:nvSpPr>
        <p:spPr>
          <a:xfrm>
            <a:off x="3273287" y="4638261"/>
            <a:ext cx="6069496" cy="1323439"/>
          </a:xfrm>
          <a:prstGeom prst="rect">
            <a:avLst/>
          </a:prstGeom>
          <a:noFill/>
        </p:spPr>
        <p:txBody>
          <a:bodyPr wrap="square" rtlCol="0">
            <a:spAutoFit/>
          </a:bodyPr>
          <a:lstStyle/>
          <a:p>
            <a:pPr algn="ctr"/>
            <a:r>
              <a:rPr lang="en-US" sz="8000" b="1" dirty="0">
                <a:solidFill>
                  <a:srgbClr val="FF0000"/>
                </a:solidFill>
                <a:latin typeface="Arial" panose="020B0604020202020204" pitchFamily="34" charset="0"/>
                <a:cs typeface="Arial" panose="020B0604020202020204" pitchFamily="34" charset="0"/>
              </a:rPr>
              <a:t>FALSE</a:t>
            </a:r>
          </a:p>
        </p:txBody>
      </p:sp>
    </p:spTree>
    <p:extLst>
      <p:ext uri="{BB962C8B-B14F-4D97-AF65-F5344CB8AC3E}">
        <p14:creationId xmlns:p14="http://schemas.microsoft.com/office/powerpoint/2010/main" val="1678302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17764D-6D01-40EC-AC0C-3FD709162D5B}"/>
              </a:ext>
            </a:extLst>
          </p:cNvPr>
          <p:cNvPicPr>
            <a:picLocks noChangeAspect="1"/>
          </p:cNvPicPr>
          <p:nvPr/>
        </p:nvPicPr>
        <p:blipFill>
          <a:blip r:embed="rId3"/>
          <a:stretch>
            <a:fillRect/>
          </a:stretch>
        </p:blipFill>
        <p:spPr>
          <a:xfrm>
            <a:off x="980116" y="1553414"/>
            <a:ext cx="4820776" cy="4502829"/>
          </a:xfrm>
          <a:prstGeom prst="rect">
            <a:avLst/>
          </a:prstGeom>
        </p:spPr>
      </p:pic>
      <p:pic>
        <p:nvPicPr>
          <p:cNvPr id="4" name="Picture 3">
            <a:extLst>
              <a:ext uri="{FF2B5EF4-FFF2-40B4-BE49-F238E27FC236}">
                <a16:creationId xmlns:a16="http://schemas.microsoft.com/office/drawing/2014/main" id="{E8578F97-0DA9-499E-BFD6-B3AC72FB7B63}"/>
              </a:ext>
            </a:extLst>
          </p:cNvPr>
          <p:cNvPicPr>
            <a:picLocks noChangeAspect="1"/>
          </p:cNvPicPr>
          <p:nvPr/>
        </p:nvPicPr>
        <p:blipFill>
          <a:blip r:embed="rId4"/>
          <a:stretch>
            <a:fillRect/>
          </a:stretch>
        </p:blipFill>
        <p:spPr>
          <a:xfrm>
            <a:off x="2656633" y="4511803"/>
            <a:ext cx="1186497" cy="1314766"/>
          </a:xfrm>
          <a:prstGeom prst="rect">
            <a:avLst/>
          </a:prstGeom>
        </p:spPr>
      </p:pic>
      <p:sp>
        <p:nvSpPr>
          <p:cNvPr id="5" name="Rectangle 4">
            <a:extLst>
              <a:ext uri="{FF2B5EF4-FFF2-40B4-BE49-F238E27FC236}">
                <a16:creationId xmlns:a16="http://schemas.microsoft.com/office/drawing/2014/main" id="{CE7E5619-6BD2-4056-9333-8D46D655012C}"/>
              </a:ext>
            </a:extLst>
          </p:cNvPr>
          <p:cNvSpPr/>
          <p:nvPr/>
        </p:nvSpPr>
        <p:spPr>
          <a:xfrm>
            <a:off x="6391110" y="1247602"/>
            <a:ext cx="4820774" cy="5041380"/>
          </a:xfrm>
          <a:prstGeom prst="rect">
            <a:avLst/>
          </a:prstGeom>
        </p:spPr>
        <p:txBody>
          <a:bodyPr wrap="square">
            <a:spAutoFit/>
          </a:bodyPr>
          <a:lstStyle/>
          <a:p>
            <a:pPr marL="342900" indent="-342900">
              <a:spcBef>
                <a:spcPct val="20000"/>
              </a:spcBef>
              <a:buClr>
                <a:schemeClr val="accent2"/>
              </a:buClr>
              <a:buSzPct val="80000"/>
              <a:buFont typeface="Wingdings" pitchFamily="2" charset="2"/>
              <a:buChar char="v"/>
            </a:pPr>
            <a:r>
              <a:rPr lang="en-US" sz="2400" dirty="0">
                <a:latin typeface="Arial" panose="020B0604020202020204" pitchFamily="34" charset="0"/>
                <a:cs typeface="Arial" panose="020B0604020202020204" pitchFamily="34" charset="0"/>
              </a:rPr>
              <a:t>The standard monthly premium in 2024 is $174.70</a:t>
            </a:r>
            <a:endParaRPr lang="en-US" sz="900" dirty="0">
              <a:latin typeface="Arial" panose="020B0604020202020204" pitchFamily="34" charset="0"/>
              <a:cs typeface="Arial" panose="020B0604020202020204" pitchFamily="34" charset="0"/>
            </a:endParaRPr>
          </a:p>
          <a:p>
            <a:pPr marL="342900" indent="-342900">
              <a:spcBef>
                <a:spcPct val="20000"/>
              </a:spcBef>
              <a:buClr>
                <a:schemeClr val="accent2"/>
              </a:buClr>
              <a:buSzPct val="80000"/>
              <a:buFont typeface="Wingdings" pitchFamily="2" charset="2"/>
              <a:buChar char="v"/>
            </a:pPr>
            <a:r>
              <a:rPr lang="en-US" sz="2400" dirty="0">
                <a:latin typeface="Arial" panose="020B0604020202020204" pitchFamily="34" charset="0"/>
                <a:cs typeface="Arial" panose="020B0604020202020204" pitchFamily="34" charset="0"/>
              </a:rPr>
              <a:t>Annual deductible is $240.00</a:t>
            </a:r>
          </a:p>
          <a:p>
            <a:pPr marL="800100" lvl="1" indent="-342900">
              <a:spcBef>
                <a:spcPct val="20000"/>
              </a:spcBef>
              <a:buClr>
                <a:schemeClr val="accent2"/>
              </a:buClr>
              <a:buSzPct val="80000"/>
              <a:buFont typeface="Wingdings" pitchFamily="2" charset="2"/>
              <a:buChar char="v"/>
            </a:pPr>
            <a:r>
              <a:rPr lang="en-US" sz="2000" dirty="0">
                <a:latin typeface="Arial" panose="020B0604020202020204" pitchFamily="34" charset="0"/>
                <a:cs typeface="Arial" panose="020B0604020202020204" pitchFamily="34" charset="0"/>
              </a:rPr>
              <a:t>80/20 coverage after deductible</a:t>
            </a:r>
          </a:p>
          <a:p>
            <a:pPr marL="342900" indent="-342900">
              <a:spcBef>
                <a:spcPct val="20000"/>
              </a:spcBef>
              <a:buClr>
                <a:schemeClr val="accent2"/>
              </a:buClr>
              <a:buSzPct val="80000"/>
              <a:buFont typeface="Wingdings" pitchFamily="2" charset="2"/>
              <a:buChar char="v"/>
            </a:pPr>
            <a:r>
              <a:rPr lang="en-US" sz="2400" dirty="0">
                <a:latin typeface="Arial" panose="020B0604020202020204" pitchFamily="34" charset="0"/>
                <a:cs typeface="Arial" panose="020B0604020202020204" pitchFamily="34" charset="0"/>
              </a:rPr>
              <a:t>Covers almost all reasonable and necessary medical services:</a:t>
            </a:r>
          </a:p>
          <a:p>
            <a:pPr marL="742950" lvl="1" indent="-285750">
              <a:spcBef>
                <a:spcPct val="20000"/>
              </a:spcBef>
              <a:buClr>
                <a:schemeClr val="accent2"/>
              </a:buClr>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Doctors' services</a:t>
            </a:r>
          </a:p>
          <a:p>
            <a:pPr marL="742950" lvl="1" indent="-285750">
              <a:spcBef>
                <a:spcPct val="20000"/>
              </a:spcBef>
              <a:buClr>
                <a:schemeClr val="accent2"/>
              </a:buClr>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Labs and X-rays	</a:t>
            </a:r>
          </a:p>
          <a:p>
            <a:pPr marL="742950" lvl="1" indent="-285750">
              <a:spcBef>
                <a:spcPct val="20000"/>
              </a:spcBef>
              <a:buClr>
                <a:schemeClr val="accent2"/>
              </a:buClr>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Ambulance Services</a:t>
            </a:r>
          </a:p>
          <a:p>
            <a:pPr marL="742950" lvl="1" indent="-285750">
              <a:spcBef>
                <a:spcPct val="20000"/>
              </a:spcBef>
              <a:buClr>
                <a:schemeClr val="accent2"/>
              </a:buClr>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Emergency Room	</a:t>
            </a:r>
          </a:p>
          <a:p>
            <a:pPr marL="742950" lvl="1" indent="-285750">
              <a:spcBef>
                <a:spcPct val="20000"/>
              </a:spcBef>
              <a:buClr>
                <a:schemeClr val="accent2"/>
              </a:buClr>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Outpatient Services</a:t>
            </a:r>
          </a:p>
          <a:p>
            <a:pPr marL="742950" lvl="1" indent="-285750">
              <a:spcBef>
                <a:spcPct val="20000"/>
              </a:spcBef>
              <a:buClr>
                <a:schemeClr val="accent2"/>
              </a:buClr>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Durable Medical Equipment</a:t>
            </a:r>
          </a:p>
        </p:txBody>
      </p:sp>
      <p:sp>
        <p:nvSpPr>
          <p:cNvPr id="6" name="Title 3">
            <a:extLst>
              <a:ext uri="{FF2B5EF4-FFF2-40B4-BE49-F238E27FC236}">
                <a16:creationId xmlns:a16="http://schemas.microsoft.com/office/drawing/2014/main" id="{353DBCC8-C787-4064-BC10-D5708C9449AC}"/>
              </a:ext>
            </a:extLst>
          </p:cNvPr>
          <p:cNvSpPr txBox="1">
            <a:spLocks/>
          </p:cNvSpPr>
          <p:nvPr/>
        </p:nvSpPr>
        <p:spPr>
          <a:xfrm>
            <a:off x="1421296" y="234453"/>
            <a:ext cx="10515600" cy="655807"/>
          </a:xfrm>
          <a:prstGeom prst="rect">
            <a:avLst/>
          </a:prstGeom>
        </p:spPr>
        <p:txBody>
          <a:bodyPr/>
          <a:lstStyle>
            <a:lvl1pPr algn="l" defTabSz="914400" rtl="0" eaLnBrk="1" latinLnBrk="0" hangingPunct="1">
              <a:lnSpc>
                <a:spcPct val="90000"/>
              </a:lnSpc>
              <a:spcBef>
                <a:spcPct val="0"/>
              </a:spcBef>
              <a:buNone/>
              <a:defRPr sz="4000" b="1" kern="1200">
                <a:solidFill>
                  <a:srgbClr val="6D6E71"/>
                </a:solidFill>
                <a:effectLst>
                  <a:innerShdw blurRad="63500" dist="50800" dir="13500000">
                    <a:prstClr val="black">
                      <a:alpha val="50000"/>
                    </a:prstClr>
                  </a:innerShdw>
                </a:effectLst>
                <a:latin typeface="Arial" panose="020B0604020202020204" pitchFamily="34" charset="0"/>
                <a:ea typeface="+mj-ea"/>
                <a:cs typeface="Arial" panose="020B0604020202020204" pitchFamily="34" charset="0"/>
              </a:defRPr>
            </a:lvl1pPr>
          </a:lstStyle>
          <a:p>
            <a:r>
              <a:rPr lang="en-US" dirty="0">
                <a:solidFill>
                  <a:schemeClr val="bg2"/>
                </a:solidFill>
              </a:rPr>
              <a:t>Medicare 101</a:t>
            </a:r>
          </a:p>
        </p:txBody>
      </p:sp>
    </p:spTree>
    <p:extLst>
      <p:ext uri="{BB962C8B-B14F-4D97-AF65-F5344CB8AC3E}">
        <p14:creationId xmlns:p14="http://schemas.microsoft.com/office/powerpoint/2010/main" val="4318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1000"/>
                                        <p:tgtEl>
                                          <p:spTgt spid="5">
                                            <p:txEl>
                                              <p:pRg st="6" end="6"/>
                                            </p:txEl>
                                          </p:spTgt>
                                        </p:tgtEl>
                                      </p:cBhvr>
                                    </p:animEffect>
                                    <p:anim calcmode="lin" valueType="num">
                                      <p:cBhvr>
                                        <p:cTn id="4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1000"/>
                                        <p:tgtEl>
                                          <p:spTgt spid="5">
                                            <p:txEl>
                                              <p:pRg st="7" end="7"/>
                                            </p:txEl>
                                          </p:spTgt>
                                        </p:tgtEl>
                                      </p:cBhvr>
                                    </p:animEffect>
                                    <p:anim calcmode="lin" valueType="num">
                                      <p:cBhvr>
                                        <p:cTn id="5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fade">
                                      <p:cBhvr>
                                        <p:cTn id="57" dur="1000"/>
                                        <p:tgtEl>
                                          <p:spTgt spid="5">
                                            <p:txEl>
                                              <p:pRg st="8" end="8"/>
                                            </p:txEl>
                                          </p:spTgt>
                                        </p:tgtEl>
                                      </p:cBhvr>
                                    </p:animEffect>
                                    <p:anim calcmode="lin" valueType="num">
                                      <p:cBhvr>
                                        <p:cTn id="5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
                                            <p:txEl>
                                              <p:pRg st="9" end="9"/>
                                            </p:txEl>
                                          </p:spTgt>
                                        </p:tgtEl>
                                        <p:attrNameLst>
                                          <p:attrName>style.visibility</p:attrName>
                                        </p:attrNameLst>
                                      </p:cBhvr>
                                      <p:to>
                                        <p:strVal val="visible"/>
                                      </p:to>
                                    </p:set>
                                    <p:animEffect transition="in" filter="fade">
                                      <p:cBhvr>
                                        <p:cTn id="62" dur="1000"/>
                                        <p:tgtEl>
                                          <p:spTgt spid="5">
                                            <p:txEl>
                                              <p:pRg st="9" end="9"/>
                                            </p:txEl>
                                          </p:spTgt>
                                        </p:tgtEl>
                                      </p:cBhvr>
                                    </p:animEffect>
                                    <p:anim calcmode="lin" valueType="num">
                                      <p:cBhvr>
                                        <p:cTn id="6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235100D-3143-4E99-B981-5563A3F552C6}"/>
              </a:ext>
            </a:extLst>
          </p:cNvPr>
          <p:cNvSpPr txBox="1">
            <a:spLocks/>
          </p:cNvSpPr>
          <p:nvPr/>
        </p:nvSpPr>
        <p:spPr>
          <a:xfrm>
            <a:off x="1421296" y="234453"/>
            <a:ext cx="10515600" cy="655807"/>
          </a:xfrm>
          <a:prstGeom prst="rect">
            <a:avLst/>
          </a:prstGeom>
        </p:spPr>
        <p:txBody>
          <a:bodyPr/>
          <a:lstStyle>
            <a:lvl1pPr algn="l" defTabSz="914400" rtl="0" eaLnBrk="1" latinLnBrk="0" hangingPunct="1">
              <a:lnSpc>
                <a:spcPct val="90000"/>
              </a:lnSpc>
              <a:spcBef>
                <a:spcPct val="0"/>
              </a:spcBef>
              <a:buNone/>
              <a:defRPr sz="4000" b="1" kern="1200">
                <a:solidFill>
                  <a:srgbClr val="6D6E71"/>
                </a:solidFill>
                <a:effectLst>
                  <a:innerShdw blurRad="63500" dist="50800" dir="13500000">
                    <a:prstClr val="black">
                      <a:alpha val="50000"/>
                    </a:prstClr>
                  </a:innerShdw>
                </a:effectLst>
                <a:latin typeface="Arial" panose="020B0604020202020204" pitchFamily="34" charset="0"/>
                <a:ea typeface="+mj-ea"/>
                <a:cs typeface="Arial" panose="020B0604020202020204" pitchFamily="34" charset="0"/>
              </a:defRPr>
            </a:lvl1pPr>
          </a:lstStyle>
          <a:p>
            <a:r>
              <a:rPr lang="en-US" dirty="0">
                <a:solidFill>
                  <a:schemeClr val="bg2"/>
                </a:solidFill>
              </a:rPr>
              <a:t>Medicare 101</a:t>
            </a:r>
          </a:p>
        </p:txBody>
      </p:sp>
      <p:sp>
        <p:nvSpPr>
          <p:cNvPr id="3" name="Rectangle 1027">
            <a:extLst>
              <a:ext uri="{FF2B5EF4-FFF2-40B4-BE49-F238E27FC236}">
                <a16:creationId xmlns:a16="http://schemas.microsoft.com/office/drawing/2014/main" id="{0EB6E079-40DD-4F58-8D81-D1EBA1120FCA}"/>
              </a:ext>
            </a:extLst>
          </p:cNvPr>
          <p:cNvSpPr>
            <a:spLocks noChangeArrowheads="1"/>
          </p:cNvSpPr>
          <p:nvPr/>
        </p:nvSpPr>
        <p:spPr bwMode="auto">
          <a:xfrm>
            <a:off x="317499" y="137416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SzPct val="80000"/>
            </a:pPr>
            <a:r>
              <a:rPr lang="en-US" sz="2400" b="1" dirty="0">
                <a:latin typeface="Arial" panose="020B0604020202020204" pitchFamily="34" charset="0"/>
                <a:cs typeface="Arial" panose="020B0604020202020204" pitchFamily="34" charset="0"/>
              </a:rPr>
              <a:t>SERVICES </a:t>
            </a:r>
            <a:r>
              <a:rPr lang="en-US" sz="2400" b="1" u="sng" dirty="0">
                <a:latin typeface="Arial" panose="020B0604020202020204" pitchFamily="34" charset="0"/>
                <a:cs typeface="Arial" panose="020B0604020202020204" pitchFamily="34" charset="0"/>
              </a:rPr>
              <a:t>NOT</a:t>
            </a:r>
            <a:r>
              <a:rPr lang="en-US" sz="2400" b="1" dirty="0">
                <a:latin typeface="Arial" panose="020B0604020202020204" pitchFamily="34" charset="0"/>
                <a:cs typeface="Arial" panose="020B0604020202020204" pitchFamily="34" charset="0"/>
              </a:rPr>
              <a:t> COVERED BY ORIGINAL MEDICARE:</a:t>
            </a:r>
            <a:endParaRPr lang="en-US" sz="1200" b="1" dirty="0">
              <a:latin typeface="Arial" panose="020B0604020202020204" pitchFamily="34" charset="0"/>
              <a:cs typeface="Arial" panose="020B0604020202020204" pitchFamily="34" charset="0"/>
            </a:endParaRPr>
          </a:p>
        </p:txBody>
      </p:sp>
      <p:sp>
        <p:nvSpPr>
          <p:cNvPr id="4" name="Text Box 1028">
            <a:extLst>
              <a:ext uri="{FF2B5EF4-FFF2-40B4-BE49-F238E27FC236}">
                <a16:creationId xmlns:a16="http://schemas.microsoft.com/office/drawing/2014/main" id="{1425480A-7477-43DB-8AB3-7DC0E9AAA3A1}"/>
              </a:ext>
            </a:extLst>
          </p:cNvPr>
          <p:cNvSpPr txBox="1">
            <a:spLocks noChangeArrowheads="1"/>
          </p:cNvSpPr>
          <p:nvPr/>
        </p:nvSpPr>
        <p:spPr bwMode="auto">
          <a:xfrm>
            <a:off x="317499" y="2233940"/>
            <a:ext cx="115570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3225" indent="-403225">
              <a:spcBef>
                <a:spcPct val="20000"/>
              </a:spcBef>
              <a:buChar char="•"/>
              <a:defRPr sz="1400">
                <a:solidFill>
                  <a:schemeClr val="tx1"/>
                </a:solidFill>
                <a:latin typeface="Garamond" pitchFamily="18" charset="0"/>
              </a:defRPr>
            </a:lvl1pPr>
            <a:lvl2pPr marL="742950" indent="-285750">
              <a:spcBef>
                <a:spcPct val="20000"/>
              </a:spcBef>
              <a:buChar char="•"/>
              <a:defRPr sz="1400">
                <a:solidFill>
                  <a:schemeClr val="tx1"/>
                </a:solidFill>
                <a:latin typeface="Garamond" pitchFamily="18" charset="0"/>
              </a:defRPr>
            </a:lvl2pPr>
            <a:lvl3pPr marL="1143000" indent="-228600">
              <a:spcBef>
                <a:spcPct val="20000"/>
              </a:spcBef>
              <a:buChar char="•"/>
              <a:defRPr sz="1400">
                <a:solidFill>
                  <a:schemeClr val="tx1"/>
                </a:solidFill>
                <a:latin typeface="Garamond" pitchFamily="18" charset="0"/>
              </a:defRPr>
            </a:lvl3pPr>
            <a:lvl4pPr marL="1600200" indent="-228600">
              <a:spcBef>
                <a:spcPct val="20000"/>
              </a:spcBef>
              <a:buChar char="•"/>
              <a:defRPr sz="1400">
                <a:solidFill>
                  <a:schemeClr val="tx1"/>
                </a:solidFill>
                <a:latin typeface="Garamond" pitchFamily="18" charset="0"/>
              </a:defRPr>
            </a:lvl4pPr>
            <a:lvl5pPr marL="2057400" indent="-228600">
              <a:spcBef>
                <a:spcPct val="20000"/>
              </a:spcBef>
              <a:buChar char="•"/>
              <a:defRPr sz="1400">
                <a:solidFill>
                  <a:schemeClr val="tx1"/>
                </a:solidFill>
                <a:latin typeface="Garamond" pitchFamily="18" charset="0"/>
              </a:defRPr>
            </a:lvl5pPr>
            <a:lvl6pPr marL="2514600" indent="-228600" fontAlgn="base">
              <a:spcBef>
                <a:spcPct val="20000"/>
              </a:spcBef>
              <a:spcAft>
                <a:spcPct val="0"/>
              </a:spcAft>
              <a:buChar char="•"/>
              <a:defRPr sz="1400">
                <a:solidFill>
                  <a:schemeClr val="tx1"/>
                </a:solidFill>
                <a:latin typeface="Garamond" pitchFamily="18" charset="0"/>
              </a:defRPr>
            </a:lvl6pPr>
            <a:lvl7pPr marL="2971800" indent="-228600" fontAlgn="base">
              <a:spcBef>
                <a:spcPct val="20000"/>
              </a:spcBef>
              <a:spcAft>
                <a:spcPct val="0"/>
              </a:spcAft>
              <a:buChar char="•"/>
              <a:defRPr sz="1400">
                <a:solidFill>
                  <a:schemeClr val="tx1"/>
                </a:solidFill>
                <a:latin typeface="Garamond" pitchFamily="18" charset="0"/>
              </a:defRPr>
            </a:lvl7pPr>
            <a:lvl8pPr marL="3429000" indent="-228600" fontAlgn="base">
              <a:spcBef>
                <a:spcPct val="20000"/>
              </a:spcBef>
              <a:spcAft>
                <a:spcPct val="0"/>
              </a:spcAft>
              <a:buChar char="•"/>
              <a:defRPr sz="1400">
                <a:solidFill>
                  <a:schemeClr val="tx1"/>
                </a:solidFill>
                <a:latin typeface="Garamond" pitchFamily="18" charset="0"/>
              </a:defRPr>
            </a:lvl8pPr>
            <a:lvl9pPr marL="3886200" indent="-228600" fontAlgn="base">
              <a:spcBef>
                <a:spcPct val="20000"/>
              </a:spcBef>
              <a:spcAft>
                <a:spcPct val="0"/>
              </a:spcAft>
              <a:buChar char="•"/>
              <a:defRPr sz="1400">
                <a:solidFill>
                  <a:schemeClr val="tx1"/>
                </a:solidFill>
                <a:latin typeface="Garamond" pitchFamily="18" charset="0"/>
              </a:defRPr>
            </a:lvl9pPr>
          </a:lstStyle>
          <a:p>
            <a:pPr>
              <a:spcBef>
                <a:spcPct val="45000"/>
              </a:spcBef>
              <a:buClr>
                <a:schemeClr val="accent1"/>
              </a:buClr>
              <a:buSzPct val="80000"/>
              <a:buFont typeface="Wingdings" pitchFamily="2" charset="2"/>
              <a:buChar char="v"/>
            </a:pPr>
            <a:r>
              <a:rPr lang="en-US" sz="2400" dirty="0">
                <a:latin typeface="Arial" panose="020B0604020202020204" pitchFamily="34" charset="0"/>
                <a:cs typeface="Arial" panose="020B0604020202020204" pitchFamily="34" charset="0"/>
              </a:rPr>
              <a:t>Custodial care (bathing, dressing, continence and eating) at home or in a nursing home </a:t>
            </a:r>
          </a:p>
        </p:txBody>
      </p:sp>
      <p:sp>
        <p:nvSpPr>
          <p:cNvPr id="5" name="TextBox 4">
            <a:extLst>
              <a:ext uri="{FF2B5EF4-FFF2-40B4-BE49-F238E27FC236}">
                <a16:creationId xmlns:a16="http://schemas.microsoft.com/office/drawing/2014/main" id="{8D88B2E1-4BD9-4919-86FB-B13B893AD5C8}"/>
              </a:ext>
            </a:extLst>
          </p:cNvPr>
          <p:cNvSpPr txBox="1">
            <a:spLocks noChangeArrowheads="1"/>
          </p:cNvSpPr>
          <p:nvPr/>
        </p:nvSpPr>
        <p:spPr bwMode="auto">
          <a:xfrm>
            <a:off x="317499" y="3217509"/>
            <a:ext cx="10708310" cy="1723549"/>
          </a:xfrm>
          <a:prstGeom prst="rect">
            <a:avLst/>
          </a:prstGeom>
          <a:noFill/>
          <a:ln>
            <a:noFill/>
          </a:ln>
        </p:spPr>
        <p:txBody>
          <a:bodyPr wrap="square">
            <a:spAutoFit/>
          </a:bodyPr>
          <a:lstStyle>
            <a:lvl1pPr>
              <a:spcBef>
                <a:spcPct val="20000"/>
              </a:spcBef>
              <a:buChar char="•"/>
              <a:tabLst>
                <a:tab pos="344488" algn="l"/>
              </a:tabLst>
              <a:defRPr sz="1400">
                <a:solidFill>
                  <a:schemeClr val="tx1"/>
                </a:solidFill>
                <a:latin typeface="Garamond" pitchFamily="18" charset="0"/>
              </a:defRPr>
            </a:lvl1pPr>
            <a:lvl2pPr marL="742950" indent="-285750">
              <a:spcBef>
                <a:spcPct val="20000"/>
              </a:spcBef>
              <a:buChar char="•"/>
              <a:tabLst>
                <a:tab pos="344488" algn="l"/>
              </a:tabLst>
              <a:defRPr sz="1400">
                <a:solidFill>
                  <a:schemeClr val="tx1"/>
                </a:solidFill>
                <a:latin typeface="Garamond" pitchFamily="18" charset="0"/>
              </a:defRPr>
            </a:lvl2pPr>
            <a:lvl3pPr marL="1143000" indent="-228600">
              <a:spcBef>
                <a:spcPct val="20000"/>
              </a:spcBef>
              <a:buChar char="•"/>
              <a:tabLst>
                <a:tab pos="344488" algn="l"/>
              </a:tabLst>
              <a:defRPr sz="1400">
                <a:solidFill>
                  <a:schemeClr val="tx1"/>
                </a:solidFill>
                <a:latin typeface="Garamond" pitchFamily="18" charset="0"/>
              </a:defRPr>
            </a:lvl3pPr>
            <a:lvl4pPr marL="1600200" indent="-228600">
              <a:spcBef>
                <a:spcPct val="20000"/>
              </a:spcBef>
              <a:buChar char="•"/>
              <a:tabLst>
                <a:tab pos="344488" algn="l"/>
              </a:tabLst>
              <a:defRPr sz="1400">
                <a:solidFill>
                  <a:schemeClr val="tx1"/>
                </a:solidFill>
                <a:latin typeface="Garamond" pitchFamily="18" charset="0"/>
              </a:defRPr>
            </a:lvl4pPr>
            <a:lvl5pPr marL="2057400" indent="-228600">
              <a:spcBef>
                <a:spcPct val="20000"/>
              </a:spcBef>
              <a:buChar char="•"/>
              <a:tabLst>
                <a:tab pos="344488" algn="l"/>
              </a:tabLst>
              <a:defRPr sz="1400">
                <a:solidFill>
                  <a:schemeClr val="tx1"/>
                </a:solidFill>
                <a:latin typeface="Garamond" pitchFamily="18" charset="0"/>
              </a:defRPr>
            </a:lvl5pPr>
            <a:lvl6pPr marL="2514600" indent="-228600" fontAlgn="base">
              <a:spcBef>
                <a:spcPct val="20000"/>
              </a:spcBef>
              <a:spcAft>
                <a:spcPct val="0"/>
              </a:spcAft>
              <a:buChar char="•"/>
              <a:tabLst>
                <a:tab pos="344488" algn="l"/>
              </a:tabLst>
              <a:defRPr sz="1400">
                <a:solidFill>
                  <a:schemeClr val="tx1"/>
                </a:solidFill>
                <a:latin typeface="Garamond" pitchFamily="18" charset="0"/>
              </a:defRPr>
            </a:lvl6pPr>
            <a:lvl7pPr marL="2971800" indent="-228600" fontAlgn="base">
              <a:spcBef>
                <a:spcPct val="20000"/>
              </a:spcBef>
              <a:spcAft>
                <a:spcPct val="0"/>
              </a:spcAft>
              <a:buChar char="•"/>
              <a:tabLst>
                <a:tab pos="344488" algn="l"/>
              </a:tabLst>
              <a:defRPr sz="1400">
                <a:solidFill>
                  <a:schemeClr val="tx1"/>
                </a:solidFill>
                <a:latin typeface="Garamond" pitchFamily="18" charset="0"/>
              </a:defRPr>
            </a:lvl7pPr>
            <a:lvl8pPr marL="3429000" indent="-228600" fontAlgn="base">
              <a:spcBef>
                <a:spcPct val="20000"/>
              </a:spcBef>
              <a:spcAft>
                <a:spcPct val="0"/>
              </a:spcAft>
              <a:buChar char="•"/>
              <a:tabLst>
                <a:tab pos="344488" algn="l"/>
              </a:tabLst>
              <a:defRPr sz="1400">
                <a:solidFill>
                  <a:schemeClr val="tx1"/>
                </a:solidFill>
                <a:latin typeface="Garamond" pitchFamily="18" charset="0"/>
              </a:defRPr>
            </a:lvl8pPr>
            <a:lvl9pPr marL="3886200" indent="-228600" fontAlgn="base">
              <a:spcBef>
                <a:spcPct val="20000"/>
              </a:spcBef>
              <a:spcAft>
                <a:spcPct val="0"/>
              </a:spcAft>
              <a:buChar char="•"/>
              <a:tabLst>
                <a:tab pos="344488" algn="l"/>
              </a:tabLst>
              <a:defRPr sz="1400">
                <a:solidFill>
                  <a:schemeClr val="tx1"/>
                </a:solidFill>
                <a:latin typeface="Garamond" pitchFamily="18" charset="0"/>
              </a:defRPr>
            </a:lvl9pPr>
          </a:lstStyle>
          <a:p>
            <a:pPr>
              <a:spcBef>
                <a:spcPct val="45000"/>
              </a:spcBef>
              <a:buClr>
                <a:schemeClr val="accent1"/>
              </a:buClr>
              <a:buSzPct val="80000"/>
              <a:buFont typeface="Wingdings" pitchFamily="2" charset="2"/>
              <a:buChar char="v"/>
            </a:pPr>
            <a:r>
              <a:rPr lang="en-US" sz="2400" dirty="0">
                <a:latin typeface="Arial" panose="020B0604020202020204" pitchFamily="34" charset="0"/>
                <a:cs typeface="Arial" panose="020B0604020202020204" pitchFamily="34" charset="0"/>
              </a:rPr>
              <a:t>  Hearing aids and hearing exams </a:t>
            </a:r>
          </a:p>
          <a:p>
            <a:pPr indent="403225">
              <a:spcBef>
                <a:spcPct val="45000"/>
              </a:spcBef>
              <a:buClr>
                <a:schemeClr val="accent1"/>
              </a:buClr>
              <a:buSzPct val="80000"/>
              <a:buFont typeface="Wingdings" pitchFamily="2" charset="2"/>
              <a:buChar char="v"/>
            </a:pPr>
            <a:r>
              <a:rPr lang="en-US" sz="2400" dirty="0">
                <a:latin typeface="Arial" panose="020B0604020202020204" pitchFamily="34" charset="0"/>
                <a:cs typeface="Arial" panose="020B0604020202020204" pitchFamily="34" charset="0"/>
              </a:rPr>
              <a:t>Routine eye care and most eyeglasses (with the exception of one                               	 pair of standard frames after cataract surgery)</a:t>
            </a:r>
          </a:p>
          <a:p>
            <a:pPr>
              <a:spcBef>
                <a:spcPct val="45000"/>
              </a:spcBef>
              <a:buClr>
                <a:schemeClr val="accent1"/>
              </a:buClr>
              <a:buSzPct val="80000"/>
              <a:buFont typeface="Wingdings" pitchFamily="2" charset="2"/>
              <a:buChar char="v"/>
            </a:pPr>
            <a:endParaRPr lang="en-US"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88282A2-B673-457B-AC9E-B1EF0E5A361B}"/>
              </a:ext>
            </a:extLst>
          </p:cNvPr>
          <p:cNvSpPr txBox="1"/>
          <p:nvPr/>
        </p:nvSpPr>
        <p:spPr>
          <a:xfrm>
            <a:off x="317499" y="4718548"/>
            <a:ext cx="10907091" cy="1840504"/>
          </a:xfrm>
          <a:prstGeom prst="rect">
            <a:avLst/>
          </a:prstGeom>
          <a:noFill/>
        </p:spPr>
        <p:txBody>
          <a:bodyPr wrap="square" rtlCol="0">
            <a:spAutoFit/>
          </a:bodyPr>
          <a:lstStyle/>
          <a:p>
            <a:pPr>
              <a:spcBef>
                <a:spcPct val="45000"/>
              </a:spcBef>
              <a:buClr>
                <a:schemeClr val="accent1"/>
              </a:buClr>
              <a:buSzPct val="80000"/>
              <a:buFont typeface="Wingdings" pitchFamily="2" charset="2"/>
              <a:buChar char="v"/>
            </a:pPr>
            <a:r>
              <a:rPr lang="en-US" sz="2400" dirty="0">
                <a:latin typeface="Arial" panose="020B0604020202020204" pitchFamily="34" charset="0"/>
                <a:cs typeface="Arial" panose="020B0604020202020204" pitchFamily="34" charset="0"/>
              </a:rPr>
              <a:t>   Most dental care and dentures</a:t>
            </a:r>
          </a:p>
          <a:p>
            <a:pPr>
              <a:spcBef>
                <a:spcPct val="45000"/>
              </a:spcBef>
              <a:buClr>
                <a:schemeClr val="accent1"/>
              </a:buClr>
              <a:buSzPct val="80000"/>
              <a:buFont typeface="Wingdings" pitchFamily="2" charset="2"/>
              <a:buChar char="v"/>
            </a:pPr>
            <a:r>
              <a:rPr lang="en-US" sz="2400" dirty="0">
                <a:latin typeface="Arial" panose="020B0604020202020204" pitchFamily="34" charset="0"/>
                <a:cs typeface="Arial" panose="020B0604020202020204" pitchFamily="34" charset="0"/>
              </a:rPr>
              <a:t>   Health care received while traveling outside of the United States </a:t>
            </a:r>
          </a:p>
          <a:p>
            <a:pPr>
              <a:spcBef>
                <a:spcPct val="45000"/>
              </a:spcBef>
              <a:buClr>
                <a:schemeClr val="accent1"/>
              </a:buClr>
              <a:buSzPct val="80000"/>
              <a:buFontTx/>
              <a:buNone/>
            </a:pPr>
            <a:r>
              <a:rPr lang="en-US" sz="2400" dirty="0">
                <a:latin typeface="Arial" panose="020B0604020202020204" pitchFamily="34" charset="0"/>
                <a:cs typeface="Arial" panose="020B0604020202020204" pitchFamily="34" charset="0"/>
              </a:rPr>
              <a:t>      (except in limited cases)</a:t>
            </a:r>
          </a:p>
          <a:p>
            <a:pPr>
              <a:buClr>
                <a:schemeClr val="accent1"/>
              </a:buCl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14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7607F-EAE4-468C-85D1-46E1AB5F9868}"/>
              </a:ext>
            </a:extLst>
          </p:cNvPr>
          <p:cNvSpPr>
            <a:spLocks noGrp="1"/>
          </p:cNvSpPr>
          <p:nvPr>
            <p:ph type="title"/>
          </p:nvPr>
        </p:nvSpPr>
        <p:spPr>
          <a:xfrm>
            <a:off x="1858617" y="2723856"/>
            <a:ext cx="8093765" cy="1728874"/>
          </a:xfrm>
        </p:spPr>
        <p:txBody>
          <a:bodyPr>
            <a:normAutofit/>
          </a:bodyPr>
          <a:lstStyle/>
          <a:p>
            <a:pPr algn="ctr"/>
            <a:r>
              <a:rPr lang="en-US" sz="4400" dirty="0">
                <a:solidFill>
                  <a:schemeClr val="accent6">
                    <a:lumMod val="75000"/>
                  </a:schemeClr>
                </a:solidFill>
              </a:rPr>
              <a:t>How to Enroll in Medicare Part A &amp; B</a:t>
            </a:r>
          </a:p>
        </p:txBody>
      </p:sp>
      <p:sp>
        <p:nvSpPr>
          <p:cNvPr id="3" name="Title 3">
            <a:extLst>
              <a:ext uri="{FF2B5EF4-FFF2-40B4-BE49-F238E27FC236}">
                <a16:creationId xmlns:a16="http://schemas.microsoft.com/office/drawing/2014/main" id="{4399E799-E99C-42DE-BED3-7CBD4C00C102}"/>
              </a:ext>
            </a:extLst>
          </p:cNvPr>
          <p:cNvSpPr txBox="1">
            <a:spLocks/>
          </p:cNvSpPr>
          <p:nvPr/>
        </p:nvSpPr>
        <p:spPr>
          <a:xfrm>
            <a:off x="1421296" y="234453"/>
            <a:ext cx="10515600" cy="655807"/>
          </a:xfrm>
          <a:prstGeom prst="rect">
            <a:avLst/>
          </a:prstGeom>
        </p:spPr>
        <p:txBody>
          <a:bodyPr/>
          <a:lstStyle>
            <a:lvl1pPr algn="l" defTabSz="914400" rtl="0" eaLnBrk="1" latinLnBrk="0" hangingPunct="1">
              <a:lnSpc>
                <a:spcPct val="90000"/>
              </a:lnSpc>
              <a:spcBef>
                <a:spcPct val="0"/>
              </a:spcBef>
              <a:buNone/>
              <a:defRPr sz="4000" b="1" kern="1200">
                <a:solidFill>
                  <a:srgbClr val="6D6E71"/>
                </a:solidFill>
                <a:effectLst>
                  <a:innerShdw blurRad="63500" dist="50800" dir="13500000">
                    <a:prstClr val="black">
                      <a:alpha val="50000"/>
                    </a:prstClr>
                  </a:innerShdw>
                </a:effectLst>
                <a:latin typeface="Arial" panose="020B0604020202020204" pitchFamily="34" charset="0"/>
                <a:ea typeface="+mj-ea"/>
                <a:cs typeface="Arial" panose="020B0604020202020204" pitchFamily="34" charset="0"/>
              </a:defRPr>
            </a:lvl1pPr>
          </a:lstStyle>
          <a:p>
            <a:r>
              <a:rPr lang="en-US" dirty="0">
                <a:solidFill>
                  <a:schemeClr val="bg2"/>
                </a:solidFill>
              </a:rPr>
              <a:t>Medicare 101</a:t>
            </a:r>
          </a:p>
        </p:txBody>
      </p:sp>
    </p:spTree>
    <p:extLst>
      <p:ext uri="{BB962C8B-B14F-4D97-AF65-F5344CB8AC3E}">
        <p14:creationId xmlns:p14="http://schemas.microsoft.com/office/powerpoint/2010/main" val="3610063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04D942-8E2F-4C57-99F4-911B8D124750}"/>
              </a:ext>
            </a:extLst>
          </p:cNvPr>
          <p:cNvPicPr>
            <a:picLocks noChangeAspect="1"/>
          </p:cNvPicPr>
          <p:nvPr/>
        </p:nvPicPr>
        <p:blipFill>
          <a:blip r:embed="rId3"/>
          <a:stretch>
            <a:fillRect/>
          </a:stretch>
        </p:blipFill>
        <p:spPr>
          <a:xfrm>
            <a:off x="2681987" y="1286933"/>
            <a:ext cx="7119574" cy="5571067"/>
          </a:xfrm>
          <a:prstGeom prst="rect">
            <a:avLst/>
          </a:prstGeom>
        </p:spPr>
      </p:pic>
    </p:spTree>
    <p:extLst>
      <p:ext uri="{BB962C8B-B14F-4D97-AF65-F5344CB8AC3E}">
        <p14:creationId xmlns:p14="http://schemas.microsoft.com/office/powerpoint/2010/main" val="1102895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E13F-FF91-45CD-9962-C63062538CD3}"/>
              </a:ext>
            </a:extLst>
          </p:cNvPr>
          <p:cNvSpPr>
            <a:spLocks noGrp="1"/>
          </p:cNvSpPr>
          <p:nvPr>
            <p:ph type="title"/>
          </p:nvPr>
        </p:nvSpPr>
        <p:spPr>
          <a:xfrm>
            <a:off x="838200" y="1382712"/>
            <a:ext cx="10515600" cy="779463"/>
          </a:xfrm>
        </p:spPr>
        <p:txBody>
          <a:bodyPr/>
          <a:lstStyle/>
          <a:p>
            <a:r>
              <a:rPr lang="en-US" dirty="0">
                <a:solidFill>
                  <a:srgbClr val="598D3D"/>
                </a:solidFill>
              </a:rPr>
              <a:t>What is Medicare?</a:t>
            </a:r>
          </a:p>
        </p:txBody>
      </p:sp>
      <p:sp>
        <p:nvSpPr>
          <p:cNvPr id="4" name="Content Placeholder 3">
            <a:extLst>
              <a:ext uri="{FF2B5EF4-FFF2-40B4-BE49-F238E27FC236}">
                <a16:creationId xmlns:a16="http://schemas.microsoft.com/office/drawing/2014/main" id="{8DECEDDE-ADB7-445B-B249-B380C5B1E7EA}"/>
              </a:ext>
            </a:extLst>
          </p:cNvPr>
          <p:cNvSpPr>
            <a:spLocks noGrp="1"/>
          </p:cNvSpPr>
          <p:nvPr>
            <p:ph sz="half" idx="1"/>
          </p:nvPr>
        </p:nvSpPr>
        <p:spPr>
          <a:xfrm>
            <a:off x="838200" y="2608759"/>
            <a:ext cx="5181600" cy="4014788"/>
          </a:xfrm>
        </p:spPr>
        <p:txBody>
          <a:bodyPr/>
          <a:lstStyle/>
          <a:p>
            <a:pPr marL="0" indent="0">
              <a:buNone/>
            </a:pPr>
            <a:r>
              <a:rPr lang="en-US" u="sng" dirty="0">
                <a:solidFill>
                  <a:schemeClr val="tx1"/>
                </a:solidFill>
              </a:rPr>
              <a:t>Medicare is….</a:t>
            </a:r>
          </a:p>
          <a:p>
            <a:r>
              <a:rPr lang="en-US" dirty="0"/>
              <a:t>A federal health insurance program for eligible U.S. citizens and legal residents</a:t>
            </a:r>
          </a:p>
          <a:p>
            <a:r>
              <a:rPr lang="en-US" dirty="0"/>
              <a:t>Funded in part by taxes you pay while working</a:t>
            </a:r>
          </a:p>
          <a:p>
            <a:r>
              <a:rPr lang="en-US" dirty="0"/>
              <a:t>Individual health insurance</a:t>
            </a:r>
          </a:p>
        </p:txBody>
      </p:sp>
      <p:sp>
        <p:nvSpPr>
          <p:cNvPr id="5" name="Content Placeholder 4">
            <a:extLst>
              <a:ext uri="{FF2B5EF4-FFF2-40B4-BE49-F238E27FC236}">
                <a16:creationId xmlns:a16="http://schemas.microsoft.com/office/drawing/2014/main" id="{E13D4121-25A8-475A-A6C6-F5F5795351B9}"/>
              </a:ext>
            </a:extLst>
          </p:cNvPr>
          <p:cNvSpPr>
            <a:spLocks noGrp="1"/>
          </p:cNvSpPr>
          <p:nvPr>
            <p:ph sz="half" idx="2"/>
          </p:nvPr>
        </p:nvSpPr>
        <p:spPr>
          <a:xfrm>
            <a:off x="7010400" y="2608759"/>
            <a:ext cx="5181600" cy="4014788"/>
          </a:xfrm>
        </p:spPr>
        <p:txBody>
          <a:bodyPr/>
          <a:lstStyle/>
          <a:p>
            <a:pPr marL="0" indent="0">
              <a:buNone/>
            </a:pPr>
            <a:r>
              <a:rPr lang="en-US" u="sng" dirty="0">
                <a:solidFill>
                  <a:schemeClr val="tx1"/>
                </a:solidFill>
              </a:rPr>
              <a:t>Medicare is not…</a:t>
            </a:r>
          </a:p>
          <a:p>
            <a:r>
              <a:rPr lang="en-US" dirty="0"/>
              <a:t>A family health plan</a:t>
            </a:r>
          </a:p>
          <a:p>
            <a:r>
              <a:rPr lang="en-US" dirty="0"/>
              <a:t>Social Security</a:t>
            </a:r>
          </a:p>
          <a:p>
            <a:r>
              <a:rPr lang="en-US" dirty="0"/>
              <a:t>Medicaid</a:t>
            </a:r>
          </a:p>
          <a:p>
            <a:r>
              <a:rPr lang="en-US" dirty="0"/>
              <a:t>Free</a:t>
            </a:r>
          </a:p>
        </p:txBody>
      </p:sp>
      <p:sp>
        <p:nvSpPr>
          <p:cNvPr id="6" name="Title 3">
            <a:extLst>
              <a:ext uri="{FF2B5EF4-FFF2-40B4-BE49-F238E27FC236}">
                <a16:creationId xmlns:a16="http://schemas.microsoft.com/office/drawing/2014/main" id="{E31C92B2-CBE0-408A-A2FD-057924160606}"/>
              </a:ext>
            </a:extLst>
          </p:cNvPr>
          <p:cNvSpPr txBox="1">
            <a:spLocks/>
          </p:cNvSpPr>
          <p:nvPr/>
        </p:nvSpPr>
        <p:spPr>
          <a:xfrm>
            <a:off x="1421296" y="234453"/>
            <a:ext cx="10515600" cy="655807"/>
          </a:xfrm>
          <a:prstGeom prst="rect">
            <a:avLst/>
          </a:prstGeom>
        </p:spPr>
        <p:txBody>
          <a:bodyPr/>
          <a:lstStyle>
            <a:lvl1pPr algn="l" defTabSz="914400" rtl="0" eaLnBrk="1" latinLnBrk="0" hangingPunct="1">
              <a:lnSpc>
                <a:spcPct val="90000"/>
              </a:lnSpc>
              <a:spcBef>
                <a:spcPct val="0"/>
              </a:spcBef>
              <a:buNone/>
              <a:defRPr sz="4000" b="1" kern="1200">
                <a:solidFill>
                  <a:srgbClr val="6D6E71"/>
                </a:solidFill>
                <a:effectLst>
                  <a:innerShdw blurRad="63500" dist="50800" dir="13500000">
                    <a:prstClr val="black">
                      <a:alpha val="50000"/>
                    </a:prstClr>
                  </a:innerShdw>
                </a:effectLst>
                <a:latin typeface="Arial" panose="020B0604020202020204" pitchFamily="34" charset="0"/>
                <a:ea typeface="+mj-ea"/>
                <a:cs typeface="Arial" panose="020B0604020202020204" pitchFamily="34" charset="0"/>
              </a:defRPr>
            </a:lvl1pPr>
          </a:lstStyle>
          <a:p>
            <a:r>
              <a:rPr lang="en-US" dirty="0">
                <a:solidFill>
                  <a:schemeClr val="bg2"/>
                </a:solidFill>
              </a:rPr>
              <a:t>Medicare 101</a:t>
            </a:r>
          </a:p>
        </p:txBody>
      </p:sp>
    </p:spTree>
    <p:extLst>
      <p:ext uri="{BB962C8B-B14F-4D97-AF65-F5344CB8AC3E}">
        <p14:creationId xmlns:p14="http://schemas.microsoft.com/office/powerpoint/2010/main" val="5031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2B8BC-7A66-44C5-9F14-1CDC3AA75635}"/>
              </a:ext>
            </a:extLst>
          </p:cNvPr>
          <p:cNvSpPr>
            <a:spLocks noGrp="1"/>
          </p:cNvSpPr>
          <p:nvPr>
            <p:ph type="title"/>
          </p:nvPr>
        </p:nvSpPr>
        <p:spPr>
          <a:xfrm>
            <a:off x="838200" y="234453"/>
            <a:ext cx="10515600" cy="655807"/>
          </a:xfrm>
        </p:spPr>
        <p:txBody>
          <a:bodyPr/>
          <a:lstStyle/>
          <a:p>
            <a:r>
              <a:rPr lang="en-US" dirty="0">
                <a:solidFill>
                  <a:schemeClr val="bg1"/>
                </a:solidFill>
              </a:rPr>
              <a:t>How to Enroll</a:t>
            </a:r>
          </a:p>
        </p:txBody>
      </p:sp>
      <p:sp>
        <p:nvSpPr>
          <p:cNvPr id="4" name="Rectangle 10">
            <a:extLst>
              <a:ext uri="{FF2B5EF4-FFF2-40B4-BE49-F238E27FC236}">
                <a16:creationId xmlns:a16="http://schemas.microsoft.com/office/drawing/2014/main" id="{41E9BBD4-5A96-4B51-BDCF-AC0755CF9E05}"/>
              </a:ext>
            </a:extLst>
          </p:cNvPr>
          <p:cNvSpPr>
            <a:spLocks noChangeArrowheads="1"/>
          </p:cNvSpPr>
          <p:nvPr/>
        </p:nvSpPr>
        <p:spPr bwMode="auto">
          <a:xfrm>
            <a:off x="457200" y="1319502"/>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SzPct val="80000"/>
            </a:pPr>
            <a:r>
              <a:rPr lang="en-US" sz="2400" b="1" dirty="0">
                <a:latin typeface="Arial" panose="020B0604020202020204" pitchFamily="34" charset="0"/>
                <a:cs typeface="Arial" panose="020B0604020202020204" pitchFamily="34" charset="0"/>
              </a:rPr>
              <a:t>ORIGINAL MEDICARE ENROLLMENT PERIODS:</a:t>
            </a:r>
            <a:endParaRPr lang="en-US" sz="1200" b="1" dirty="0">
              <a:latin typeface="Arial" panose="020B0604020202020204" pitchFamily="34" charset="0"/>
              <a:cs typeface="Arial" panose="020B0604020202020204" pitchFamily="34" charset="0"/>
            </a:endParaRPr>
          </a:p>
        </p:txBody>
      </p:sp>
      <p:sp>
        <p:nvSpPr>
          <p:cNvPr id="5" name="Text Box 6">
            <a:extLst>
              <a:ext uri="{FF2B5EF4-FFF2-40B4-BE49-F238E27FC236}">
                <a16:creationId xmlns:a16="http://schemas.microsoft.com/office/drawing/2014/main" id="{CCFE2D41-DC50-4495-812D-AC4022D0B6FB}"/>
              </a:ext>
            </a:extLst>
          </p:cNvPr>
          <p:cNvSpPr txBox="1">
            <a:spLocks noChangeArrowheads="1"/>
          </p:cNvSpPr>
          <p:nvPr/>
        </p:nvSpPr>
        <p:spPr bwMode="auto">
          <a:xfrm>
            <a:off x="457200" y="1905000"/>
            <a:ext cx="1127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400">
                <a:solidFill>
                  <a:schemeClr val="tx1"/>
                </a:solidFill>
                <a:latin typeface="Garamond" pitchFamily="18" charset="0"/>
              </a:defRPr>
            </a:lvl1pPr>
            <a:lvl2pPr marL="742950" indent="-285750">
              <a:spcBef>
                <a:spcPct val="20000"/>
              </a:spcBef>
              <a:buChar char="•"/>
              <a:defRPr sz="1400">
                <a:solidFill>
                  <a:schemeClr val="tx1"/>
                </a:solidFill>
                <a:latin typeface="Garamond" pitchFamily="18" charset="0"/>
              </a:defRPr>
            </a:lvl2pPr>
            <a:lvl3pPr marL="1143000" indent="-228600">
              <a:spcBef>
                <a:spcPct val="20000"/>
              </a:spcBef>
              <a:buChar char="•"/>
              <a:defRPr sz="1400">
                <a:solidFill>
                  <a:schemeClr val="tx1"/>
                </a:solidFill>
                <a:latin typeface="Garamond" pitchFamily="18" charset="0"/>
              </a:defRPr>
            </a:lvl3pPr>
            <a:lvl4pPr marL="1600200" indent="-228600">
              <a:spcBef>
                <a:spcPct val="20000"/>
              </a:spcBef>
              <a:buChar char="•"/>
              <a:defRPr sz="1400">
                <a:solidFill>
                  <a:schemeClr val="tx1"/>
                </a:solidFill>
                <a:latin typeface="Garamond" pitchFamily="18" charset="0"/>
              </a:defRPr>
            </a:lvl4pPr>
            <a:lvl5pPr marL="2057400" indent="-228600">
              <a:spcBef>
                <a:spcPct val="20000"/>
              </a:spcBef>
              <a:buChar char="•"/>
              <a:defRPr sz="1400">
                <a:solidFill>
                  <a:schemeClr val="tx1"/>
                </a:solidFill>
                <a:latin typeface="Garamond" pitchFamily="18" charset="0"/>
              </a:defRPr>
            </a:lvl5pPr>
            <a:lvl6pPr marL="2514600" indent="-228600" fontAlgn="base">
              <a:spcBef>
                <a:spcPct val="20000"/>
              </a:spcBef>
              <a:spcAft>
                <a:spcPct val="0"/>
              </a:spcAft>
              <a:buChar char="•"/>
              <a:defRPr sz="1400">
                <a:solidFill>
                  <a:schemeClr val="tx1"/>
                </a:solidFill>
                <a:latin typeface="Garamond" pitchFamily="18" charset="0"/>
              </a:defRPr>
            </a:lvl6pPr>
            <a:lvl7pPr marL="2971800" indent="-228600" fontAlgn="base">
              <a:spcBef>
                <a:spcPct val="20000"/>
              </a:spcBef>
              <a:spcAft>
                <a:spcPct val="0"/>
              </a:spcAft>
              <a:buChar char="•"/>
              <a:defRPr sz="1400">
                <a:solidFill>
                  <a:schemeClr val="tx1"/>
                </a:solidFill>
                <a:latin typeface="Garamond" pitchFamily="18" charset="0"/>
              </a:defRPr>
            </a:lvl7pPr>
            <a:lvl8pPr marL="3429000" indent="-228600" fontAlgn="base">
              <a:spcBef>
                <a:spcPct val="20000"/>
              </a:spcBef>
              <a:spcAft>
                <a:spcPct val="0"/>
              </a:spcAft>
              <a:buChar char="•"/>
              <a:defRPr sz="1400">
                <a:solidFill>
                  <a:schemeClr val="tx1"/>
                </a:solidFill>
                <a:latin typeface="Garamond" pitchFamily="18" charset="0"/>
              </a:defRPr>
            </a:lvl8pPr>
            <a:lvl9pPr marL="3886200" indent="-228600" fontAlgn="base">
              <a:spcBef>
                <a:spcPct val="20000"/>
              </a:spcBef>
              <a:spcAft>
                <a:spcPct val="0"/>
              </a:spcAft>
              <a:buChar char="•"/>
              <a:defRPr sz="1400">
                <a:solidFill>
                  <a:schemeClr val="tx1"/>
                </a:solidFill>
                <a:latin typeface="Garamond" pitchFamily="18" charset="0"/>
              </a:defRPr>
            </a:lvl9pPr>
          </a:lstStyle>
          <a:p>
            <a:pPr>
              <a:spcBef>
                <a:spcPct val="0"/>
              </a:spcBef>
              <a:buFontTx/>
              <a:buNone/>
            </a:pPr>
            <a:r>
              <a:rPr lang="en-US" sz="2000" b="1" u="sng" dirty="0">
                <a:latin typeface="Arial" panose="020B0604020202020204" pitchFamily="34" charset="0"/>
                <a:cs typeface="Arial" panose="020B0604020202020204" pitchFamily="34" charset="0"/>
              </a:rPr>
              <a:t>Initial Enrollment</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starts on the first day of the third month </a:t>
            </a:r>
            <a:r>
              <a:rPr lang="en-US" sz="2000" i="1" dirty="0">
                <a:latin typeface="Arial" panose="020B0604020202020204" pitchFamily="34" charset="0"/>
                <a:cs typeface="Arial" panose="020B0604020202020204" pitchFamily="34" charset="0"/>
              </a:rPr>
              <a:t>before</a:t>
            </a:r>
            <a:r>
              <a:rPr lang="en-US" sz="2000" dirty="0">
                <a:latin typeface="Arial" panose="020B0604020202020204" pitchFamily="34" charset="0"/>
                <a:cs typeface="Arial" panose="020B0604020202020204" pitchFamily="34" charset="0"/>
              </a:rPr>
              <a:t> the month you turn 65 and lasts seven months.  Enroll through the Social Security Administration.</a:t>
            </a:r>
          </a:p>
        </p:txBody>
      </p:sp>
      <p:sp>
        <p:nvSpPr>
          <p:cNvPr id="6" name="TextBox 5">
            <a:extLst>
              <a:ext uri="{FF2B5EF4-FFF2-40B4-BE49-F238E27FC236}">
                <a16:creationId xmlns:a16="http://schemas.microsoft.com/office/drawing/2014/main" id="{B54598BB-E395-455A-A092-837F8F180F1A}"/>
              </a:ext>
            </a:extLst>
          </p:cNvPr>
          <p:cNvSpPr txBox="1"/>
          <p:nvPr/>
        </p:nvSpPr>
        <p:spPr>
          <a:xfrm>
            <a:off x="497404" y="3330921"/>
            <a:ext cx="1400624" cy="2246769"/>
          </a:xfrm>
          <a:prstGeom prst="rect">
            <a:avLst/>
          </a:prstGeom>
          <a:noFill/>
          <a:ln>
            <a:solidFill>
              <a:schemeClr val="accent1"/>
            </a:solidFill>
          </a:ln>
        </p:spPr>
        <p:txBody>
          <a:bodyPr wrap="square" rtlCol="0">
            <a:spAutoFit/>
          </a:bodyPr>
          <a:lstStyle/>
          <a:p>
            <a:pPr algn="ctr"/>
            <a:r>
              <a:rPr lang="en-US" sz="3200" b="1" dirty="0">
                <a:latin typeface="Arial" panose="020B0604020202020204" pitchFamily="34" charset="0"/>
                <a:cs typeface="Arial" panose="020B0604020202020204" pitchFamily="34" charset="0"/>
              </a:rPr>
              <a:t>3</a:t>
            </a:r>
            <a:r>
              <a:rPr lang="en-US" sz="2400" b="1" dirty="0">
                <a:latin typeface="Arial" panose="020B0604020202020204" pitchFamily="34" charset="0"/>
                <a:cs typeface="Arial" panose="020B0604020202020204" pitchFamily="34" charset="0"/>
              </a:rPr>
              <a:t> months before </a:t>
            </a:r>
          </a:p>
          <a:p>
            <a:pPr algn="ctr"/>
            <a:r>
              <a:rPr lang="en-US" sz="2000" dirty="0">
                <a:latin typeface="Arial" panose="020B0604020202020204" pitchFamily="34" charset="0"/>
                <a:cs typeface="Arial" panose="020B0604020202020204" pitchFamily="34" charset="0"/>
              </a:rPr>
              <a:t>the month you turn 65</a:t>
            </a:r>
          </a:p>
        </p:txBody>
      </p:sp>
      <p:sp>
        <p:nvSpPr>
          <p:cNvPr id="7" name="TextBox 6">
            <a:extLst>
              <a:ext uri="{FF2B5EF4-FFF2-40B4-BE49-F238E27FC236}">
                <a16:creationId xmlns:a16="http://schemas.microsoft.com/office/drawing/2014/main" id="{677D41A6-62C4-4624-8F9A-1E4C9F234991}"/>
              </a:ext>
            </a:extLst>
          </p:cNvPr>
          <p:cNvSpPr txBox="1"/>
          <p:nvPr/>
        </p:nvSpPr>
        <p:spPr>
          <a:xfrm>
            <a:off x="1904854" y="3330921"/>
            <a:ext cx="1400624" cy="2246769"/>
          </a:xfrm>
          <a:prstGeom prst="rect">
            <a:avLst/>
          </a:prstGeom>
          <a:noFill/>
          <a:ln>
            <a:solidFill>
              <a:schemeClr val="accent1"/>
            </a:solidFill>
          </a:ln>
        </p:spPr>
        <p:txBody>
          <a:bodyPr wrap="square" rtlCol="0">
            <a:spAutoFit/>
          </a:bodyPr>
          <a:lstStyle/>
          <a:p>
            <a:pPr algn="ctr"/>
            <a:r>
              <a:rPr lang="en-US" sz="3200" b="1"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months before </a:t>
            </a:r>
          </a:p>
          <a:p>
            <a:pPr algn="ctr"/>
            <a:r>
              <a:rPr lang="en-US" sz="2000" dirty="0">
                <a:latin typeface="Arial" panose="020B0604020202020204" pitchFamily="34" charset="0"/>
                <a:cs typeface="Arial" panose="020B0604020202020204" pitchFamily="34" charset="0"/>
              </a:rPr>
              <a:t>the month you turn 65</a:t>
            </a:r>
          </a:p>
        </p:txBody>
      </p:sp>
      <p:sp>
        <p:nvSpPr>
          <p:cNvPr id="8" name="TextBox 7">
            <a:extLst>
              <a:ext uri="{FF2B5EF4-FFF2-40B4-BE49-F238E27FC236}">
                <a16:creationId xmlns:a16="http://schemas.microsoft.com/office/drawing/2014/main" id="{7350724B-F9BD-4B2F-ABE5-F9D2C35994B4}"/>
              </a:ext>
            </a:extLst>
          </p:cNvPr>
          <p:cNvSpPr txBox="1"/>
          <p:nvPr/>
        </p:nvSpPr>
        <p:spPr>
          <a:xfrm>
            <a:off x="3312304" y="3330921"/>
            <a:ext cx="1400624" cy="2246769"/>
          </a:xfrm>
          <a:prstGeom prst="rect">
            <a:avLst/>
          </a:prstGeom>
          <a:noFill/>
          <a:ln>
            <a:solidFill>
              <a:schemeClr val="accent1"/>
            </a:solidFill>
          </a:ln>
        </p:spPr>
        <p:txBody>
          <a:bodyPr wrap="square" rtlCol="0">
            <a:spAutoFit/>
          </a:bodyPr>
          <a:lstStyle/>
          <a:p>
            <a:pPr algn="ctr"/>
            <a:r>
              <a:rPr lang="en-US" sz="3200" b="1" dirty="0">
                <a:latin typeface="Arial" panose="020B0604020202020204" pitchFamily="34" charset="0"/>
                <a:cs typeface="Arial" panose="020B0604020202020204" pitchFamily="34" charset="0"/>
              </a:rPr>
              <a:t>1</a:t>
            </a:r>
            <a:r>
              <a:rPr lang="en-US" sz="2400" b="1" dirty="0">
                <a:latin typeface="Arial" panose="020B0604020202020204" pitchFamily="34" charset="0"/>
                <a:cs typeface="Arial" panose="020B0604020202020204" pitchFamily="34" charset="0"/>
              </a:rPr>
              <a:t>  month before </a:t>
            </a:r>
          </a:p>
          <a:p>
            <a:pPr algn="ctr"/>
            <a:r>
              <a:rPr lang="en-US" sz="2000" dirty="0">
                <a:latin typeface="Arial" panose="020B0604020202020204" pitchFamily="34" charset="0"/>
                <a:cs typeface="Arial" panose="020B0604020202020204" pitchFamily="34" charset="0"/>
              </a:rPr>
              <a:t>the month you turn 65</a:t>
            </a:r>
          </a:p>
        </p:txBody>
      </p:sp>
      <p:sp>
        <p:nvSpPr>
          <p:cNvPr id="9" name="TextBox 8">
            <a:extLst>
              <a:ext uri="{FF2B5EF4-FFF2-40B4-BE49-F238E27FC236}">
                <a16:creationId xmlns:a16="http://schemas.microsoft.com/office/drawing/2014/main" id="{0E9D3150-278C-4EC9-8E4C-C51F2F1AE38B}"/>
              </a:ext>
            </a:extLst>
          </p:cNvPr>
          <p:cNvSpPr txBox="1"/>
          <p:nvPr/>
        </p:nvSpPr>
        <p:spPr>
          <a:xfrm>
            <a:off x="4719754" y="3330921"/>
            <a:ext cx="1400624" cy="2354491"/>
          </a:xfrm>
          <a:prstGeom prst="rect">
            <a:avLst/>
          </a:prstGeom>
          <a:solidFill>
            <a:schemeClr val="accent6"/>
          </a:solidFill>
          <a:ln>
            <a:solidFill>
              <a:schemeClr val="accent1"/>
            </a:solidFill>
          </a:ln>
        </p:spPr>
        <p:txBody>
          <a:bodyPr wrap="square" rtlCol="0">
            <a:spAutoFit/>
          </a:bodyPr>
          <a:lstStyle/>
          <a:p>
            <a:pPr algn="ctr"/>
            <a:endParaRPr lang="en-US" sz="900" b="1" dirty="0">
              <a:solidFill>
                <a:schemeClr val="bg2"/>
              </a:solidFill>
              <a:latin typeface="Arial" panose="020B0604020202020204" pitchFamily="34" charset="0"/>
              <a:cs typeface="Arial" panose="020B0604020202020204" pitchFamily="34" charset="0"/>
            </a:endParaRPr>
          </a:p>
          <a:p>
            <a:pPr algn="ctr"/>
            <a:r>
              <a:rPr lang="en-US" sz="2000" b="1" dirty="0">
                <a:solidFill>
                  <a:schemeClr val="bg2"/>
                </a:solidFill>
                <a:latin typeface="Arial" panose="020B0604020202020204" pitchFamily="34" charset="0"/>
                <a:cs typeface="Arial" panose="020B0604020202020204" pitchFamily="34" charset="0"/>
              </a:rPr>
              <a:t>The </a:t>
            </a:r>
          </a:p>
          <a:p>
            <a:pPr algn="ctr"/>
            <a:r>
              <a:rPr lang="en-US" sz="2000" b="1" dirty="0">
                <a:solidFill>
                  <a:schemeClr val="bg2"/>
                </a:solidFill>
                <a:latin typeface="Arial" panose="020B0604020202020204" pitchFamily="34" charset="0"/>
                <a:cs typeface="Arial" panose="020B0604020202020204" pitchFamily="34" charset="0"/>
              </a:rPr>
              <a:t>month </a:t>
            </a:r>
          </a:p>
          <a:p>
            <a:pPr algn="ctr"/>
            <a:r>
              <a:rPr lang="en-US" sz="2000" b="1" dirty="0">
                <a:solidFill>
                  <a:schemeClr val="bg2"/>
                </a:solidFill>
                <a:latin typeface="Arial" panose="020B0604020202020204" pitchFamily="34" charset="0"/>
                <a:cs typeface="Arial" panose="020B0604020202020204" pitchFamily="34" charset="0"/>
              </a:rPr>
              <a:t>you  </a:t>
            </a:r>
          </a:p>
          <a:p>
            <a:pPr algn="ctr"/>
            <a:r>
              <a:rPr lang="en-US" sz="2000" b="1" dirty="0">
                <a:solidFill>
                  <a:schemeClr val="bg2"/>
                </a:solidFill>
                <a:latin typeface="Arial" panose="020B0604020202020204" pitchFamily="34" charset="0"/>
                <a:cs typeface="Arial" panose="020B0604020202020204" pitchFamily="34" charset="0"/>
              </a:rPr>
              <a:t>Turn</a:t>
            </a:r>
          </a:p>
          <a:p>
            <a:pPr algn="ctr"/>
            <a:r>
              <a:rPr lang="en-US" sz="4000" b="1" dirty="0">
                <a:solidFill>
                  <a:schemeClr val="bg2"/>
                </a:solidFill>
                <a:latin typeface="Arial" panose="020B0604020202020204" pitchFamily="34" charset="0"/>
                <a:cs typeface="Arial" panose="020B0604020202020204" pitchFamily="34" charset="0"/>
              </a:rPr>
              <a:t>65</a:t>
            </a:r>
          </a:p>
          <a:p>
            <a:pPr algn="ctr"/>
            <a:endParaRPr lang="en-US" b="1" dirty="0">
              <a:solidFill>
                <a:schemeClr val="bg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8F15E3A-425D-49CB-8779-3E15911EDACB}"/>
              </a:ext>
            </a:extLst>
          </p:cNvPr>
          <p:cNvSpPr txBox="1"/>
          <p:nvPr/>
        </p:nvSpPr>
        <p:spPr>
          <a:xfrm>
            <a:off x="6134026" y="3330921"/>
            <a:ext cx="1400625" cy="2246769"/>
          </a:xfrm>
          <a:prstGeom prst="rect">
            <a:avLst/>
          </a:prstGeom>
          <a:noFill/>
          <a:ln>
            <a:solidFill>
              <a:schemeClr val="accent1"/>
            </a:solidFill>
          </a:ln>
        </p:spPr>
        <p:txBody>
          <a:bodyPr wrap="square" rtlCol="0">
            <a:spAutoFit/>
          </a:bodyPr>
          <a:lstStyle/>
          <a:p>
            <a:pPr algn="ctr"/>
            <a:r>
              <a:rPr lang="en-US" sz="3200" b="1" dirty="0">
                <a:latin typeface="Arial" panose="020B0604020202020204" pitchFamily="34" charset="0"/>
                <a:cs typeface="Arial" panose="020B0604020202020204" pitchFamily="34" charset="0"/>
              </a:rPr>
              <a:t>1</a:t>
            </a:r>
            <a:r>
              <a:rPr lang="en-US" sz="2400" b="1" dirty="0">
                <a:latin typeface="Arial" panose="020B0604020202020204" pitchFamily="34" charset="0"/>
                <a:cs typeface="Arial" panose="020B0604020202020204" pitchFamily="34" charset="0"/>
              </a:rPr>
              <a:t>  month after </a:t>
            </a:r>
          </a:p>
          <a:p>
            <a:pPr algn="ctr"/>
            <a:r>
              <a:rPr lang="en-US" sz="2000" dirty="0">
                <a:latin typeface="Arial" panose="020B0604020202020204" pitchFamily="34" charset="0"/>
                <a:cs typeface="Arial" panose="020B0604020202020204" pitchFamily="34" charset="0"/>
              </a:rPr>
              <a:t>the month you turn 65</a:t>
            </a:r>
          </a:p>
        </p:txBody>
      </p:sp>
      <p:sp>
        <p:nvSpPr>
          <p:cNvPr id="13" name="TextBox 12">
            <a:extLst>
              <a:ext uri="{FF2B5EF4-FFF2-40B4-BE49-F238E27FC236}">
                <a16:creationId xmlns:a16="http://schemas.microsoft.com/office/drawing/2014/main" id="{038B651E-E83E-46D2-94AC-D312219EF7D2}"/>
              </a:ext>
            </a:extLst>
          </p:cNvPr>
          <p:cNvSpPr txBox="1"/>
          <p:nvPr/>
        </p:nvSpPr>
        <p:spPr>
          <a:xfrm>
            <a:off x="7548300" y="3330921"/>
            <a:ext cx="1400625" cy="2246769"/>
          </a:xfrm>
          <a:prstGeom prst="rect">
            <a:avLst/>
          </a:prstGeom>
          <a:noFill/>
          <a:ln>
            <a:solidFill>
              <a:schemeClr val="accent1"/>
            </a:solidFill>
          </a:ln>
        </p:spPr>
        <p:txBody>
          <a:bodyPr wrap="square" rtlCol="0">
            <a:spAutoFit/>
          </a:bodyPr>
          <a:lstStyle/>
          <a:p>
            <a:pPr algn="ctr"/>
            <a:r>
              <a:rPr lang="en-US" sz="3200" b="1" dirty="0">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months after </a:t>
            </a:r>
            <a:endParaRPr lang="en-US" sz="2000" b="1"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the month you turn  65</a:t>
            </a:r>
          </a:p>
        </p:txBody>
      </p:sp>
      <p:sp>
        <p:nvSpPr>
          <p:cNvPr id="14" name="TextBox 13">
            <a:extLst>
              <a:ext uri="{FF2B5EF4-FFF2-40B4-BE49-F238E27FC236}">
                <a16:creationId xmlns:a16="http://schemas.microsoft.com/office/drawing/2014/main" id="{F8194E4F-66C9-4748-A74E-04209E8551EA}"/>
              </a:ext>
            </a:extLst>
          </p:cNvPr>
          <p:cNvSpPr txBox="1"/>
          <p:nvPr/>
        </p:nvSpPr>
        <p:spPr>
          <a:xfrm>
            <a:off x="8962574" y="3331850"/>
            <a:ext cx="1400625" cy="2246769"/>
          </a:xfrm>
          <a:prstGeom prst="rect">
            <a:avLst/>
          </a:prstGeom>
          <a:noFill/>
          <a:ln>
            <a:solidFill>
              <a:schemeClr val="accent1"/>
            </a:solidFill>
          </a:ln>
        </p:spPr>
        <p:txBody>
          <a:bodyPr wrap="square" rtlCol="0">
            <a:spAutoFit/>
          </a:bodyPr>
          <a:lstStyle/>
          <a:p>
            <a:pPr algn="ctr"/>
            <a:r>
              <a:rPr lang="en-US" sz="3200" b="1" dirty="0">
                <a:latin typeface="Arial" panose="020B0604020202020204" pitchFamily="34" charset="0"/>
                <a:cs typeface="Arial" panose="020B0604020202020204" pitchFamily="34" charset="0"/>
              </a:rPr>
              <a:t>3</a:t>
            </a:r>
            <a:r>
              <a:rPr lang="en-US" sz="2400" b="1" dirty="0">
                <a:latin typeface="Arial" panose="020B0604020202020204" pitchFamily="34" charset="0"/>
                <a:cs typeface="Arial" panose="020B0604020202020204" pitchFamily="34" charset="0"/>
              </a:rPr>
              <a:t> months after </a:t>
            </a:r>
          </a:p>
          <a:p>
            <a:pPr algn="ctr"/>
            <a:r>
              <a:rPr lang="en-US" sz="2000" dirty="0">
                <a:latin typeface="Arial" panose="020B0604020202020204" pitchFamily="34" charset="0"/>
                <a:cs typeface="Arial" panose="020B0604020202020204" pitchFamily="34" charset="0"/>
              </a:rPr>
              <a:t>the month you turn 65</a:t>
            </a:r>
          </a:p>
        </p:txBody>
      </p:sp>
    </p:spTree>
    <p:extLst>
      <p:ext uri="{BB962C8B-B14F-4D97-AF65-F5344CB8AC3E}">
        <p14:creationId xmlns:p14="http://schemas.microsoft.com/office/powerpoint/2010/main" val="345411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EF21AB-D304-48D4-82ED-68BCA7FA2FD5}"/>
              </a:ext>
            </a:extLst>
          </p:cNvPr>
          <p:cNvSpPr txBox="1">
            <a:spLocks/>
          </p:cNvSpPr>
          <p:nvPr/>
        </p:nvSpPr>
        <p:spPr>
          <a:xfrm>
            <a:off x="838200" y="234453"/>
            <a:ext cx="10515600" cy="655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6D6E71"/>
                </a:solidFill>
                <a:effectLst>
                  <a:innerShdw blurRad="63500" dist="50800" dir="13500000">
                    <a:prstClr val="black">
                      <a:alpha val="50000"/>
                    </a:prstClr>
                  </a:innerShdw>
                </a:effectLst>
                <a:latin typeface="Arial" panose="020B0604020202020204" pitchFamily="34" charset="0"/>
                <a:ea typeface="+mj-ea"/>
                <a:cs typeface="Arial" panose="020B0604020202020204" pitchFamily="34" charset="0"/>
              </a:defRPr>
            </a:lvl1pPr>
          </a:lstStyle>
          <a:p>
            <a:r>
              <a:rPr lang="en-US" dirty="0">
                <a:solidFill>
                  <a:schemeClr val="bg1"/>
                </a:solidFill>
              </a:rPr>
              <a:t>How to Enroll</a:t>
            </a:r>
          </a:p>
        </p:txBody>
      </p:sp>
      <p:sp>
        <p:nvSpPr>
          <p:cNvPr id="5" name="Rectangle 10">
            <a:extLst>
              <a:ext uri="{FF2B5EF4-FFF2-40B4-BE49-F238E27FC236}">
                <a16:creationId xmlns:a16="http://schemas.microsoft.com/office/drawing/2014/main" id="{8AD1AE36-A7FD-4286-8632-3F121EFAD49D}"/>
              </a:ext>
            </a:extLst>
          </p:cNvPr>
          <p:cNvSpPr>
            <a:spLocks noChangeArrowheads="1"/>
          </p:cNvSpPr>
          <p:nvPr/>
        </p:nvSpPr>
        <p:spPr bwMode="auto">
          <a:xfrm>
            <a:off x="228600" y="1295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SzPct val="80000"/>
            </a:pPr>
            <a:r>
              <a:rPr lang="en-US" sz="2400" b="1" dirty="0">
                <a:latin typeface="Arial" panose="020B0604020202020204" pitchFamily="34" charset="0"/>
                <a:cs typeface="Arial" panose="020B0604020202020204" pitchFamily="34" charset="0"/>
              </a:rPr>
              <a:t>ORIGINAL MEDICARE ENROLLMENT PERIODS:</a:t>
            </a:r>
            <a:endParaRPr lang="en-US" sz="1200" b="1" dirty="0">
              <a:latin typeface="Arial" panose="020B0604020202020204" pitchFamily="34" charset="0"/>
              <a:cs typeface="Arial" panose="020B0604020202020204" pitchFamily="34" charset="0"/>
            </a:endParaRPr>
          </a:p>
        </p:txBody>
      </p:sp>
      <p:sp>
        <p:nvSpPr>
          <p:cNvPr id="6" name="Text Box 7">
            <a:extLst>
              <a:ext uri="{FF2B5EF4-FFF2-40B4-BE49-F238E27FC236}">
                <a16:creationId xmlns:a16="http://schemas.microsoft.com/office/drawing/2014/main" id="{46994060-99FD-4D90-BE17-29AF99E98D96}"/>
              </a:ext>
            </a:extLst>
          </p:cNvPr>
          <p:cNvSpPr txBox="1">
            <a:spLocks noChangeArrowheads="1"/>
          </p:cNvSpPr>
          <p:nvPr/>
        </p:nvSpPr>
        <p:spPr bwMode="auto">
          <a:xfrm>
            <a:off x="228600" y="1829769"/>
            <a:ext cx="1124778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400">
                <a:solidFill>
                  <a:schemeClr val="tx1"/>
                </a:solidFill>
                <a:latin typeface="Garamond" pitchFamily="18" charset="0"/>
              </a:defRPr>
            </a:lvl1pPr>
            <a:lvl2pPr marL="742950" indent="-285750">
              <a:spcBef>
                <a:spcPct val="20000"/>
              </a:spcBef>
              <a:buChar char="•"/>
              <a:defRPr sz="1400">
                <a:solidFill>
                  <a:schemeClr val="tx1"/>
                </a:solidFill>
                <a:latin typeface="Garamond" pitchFamily="18" charset="0"/>
              </a:defRPr>
            </a:lvl2pPr>
            <a:lvl3pPr marL="1143000" indent="-228600">
              <a:spcBef>
                <a:spcPct val="20000"/>
              </a:spcBef>
              <a:buChar char="•"/>
              <a:defRPr sz="1400">
                <a:solidFill>
                  <a:schemeClr val="tx1"/>
                </a:solidFill>
                <a:latin typeface="Garamond" pitchFamily="18" charset="0"/>
              </a:defRPr>
            </a:lvl3pPr>
            <a:lvl4pPr marL="1600200" indent="-228600">
              <a:spcBef>
                <a:spcPct val="20000"/>
              </a:spcBef>
              <a:buChar char="•"/>
              <a:defRPr sz="1400">
                <a:solidFill>
                  <a:schemeClr val="tx1"/>
                </a:solidFill>
                <a:latin typeface="Garamond" pitchFamily="18" charset="0"/>
              </a:defRPr>
            </a:lvl4pPr>
            <a:lvl5pPr marL="2057400" indent="-228600">
              <a:spcBef>
                <a:spcPct val="20000"/>
              </a:spcBef>
              <a:buChar char="•"/>
              <a:defRPr sz="1400">
                <a:solidFill>
                  <a:schemeClr val="tx1"/>
                </a:solidFill>
                <a:latin typeface="Garamond" pitchFamily="18" charset="0"/>
              </a:defRPr>
            </a:lvl5pPr>
            <a:lvl6pPr marL="2514600" indent="-228600" fontAlgn="base">
              <a:spcBef>
                <a:spcPct val="20000"/>
              </a:spcBef>
              <a:spcAft>
                <a:spcPct val="0"/>
              </a:spcAft>
              <a:buChar char="•"/>
              <a:defRPr sz="1400">
                <a:solidFill>
                  <a:schemeClr val="tx1"/>
                </a:solidFill>
                <a:latin typeface="Garamond" pitchFamily="18" charset="0"/>
              </a:defRPr>
            </a:lvl6pPr>
            <a:lvl7pPr marL="2971800" indent="-228600" fontAlgn="base">
              <a:spcBef>
                <a:spcPct val="20000"/>
              </a:spcBef>
              <a:spcAft>
                <a:spcPct val="0"/>
              </a:spcAft>
              <a:buChar char="•"/>
              <a:defRPr sz="1400">
                <a:solidFill>
                  <a:schemeClr val="tx1"/>
                </a:solidFill>
                <a:latin typeface="Garamond" pitchFamily="18" charset="0"/>
              </a:defRPr>
            </a:lvl7pPr>
            <a:lvl8pPr marL="3429000" indent="-228600" fontAlgn="base">
              <a:spcBef>
                <a:spcPct val="20000"/>
              </a:spcBef>
              <a:spcAft>
                <a:spcPct val="0"/>
              </a:spcAft>
              <a:buChar char="•"/>
              <a:defRPr sz="1400">
                <a:solidFill>
                  <a:schemeClr val="tx1"/>
                </a:solidFill>
                <a:latin typeface="Garamond" pitchFamily="18" charset="0"/>
              </a:defRPr>
            </a:lvl8pPr>
            <a:lvl9pPr marL="3886200" indent="-228600" fontAlgn="base">
              <a:spcBef>
                <a:spcPct val="20000"/>
              </a:spcBef>
              <a:spcAft>
                <a:spcPct val="0"/>
              </a:spcAft>
              <a:buChar char="•"/>
              <a:defRPr sz="1400">
                <a:solidFill>
                  <a:schemeClr val="tx1"/>
                </a:solidFill>
                <a:latin typeface="Garamond" pitchFamily="18" charset="0"/>
              </a:defRPr>
            </a:lvl9pPr>
          </a:lstStyle>
          <a:p>
            <a:pPr>
              <a:spcBef>
                <a:spcPct val="0"/>
              </a:spcBef>
              <a:spcAft>
                <a:spcPts val="600"/>
              </a:spcAft>
              <a:buFontTx/>
              <a:buNone/>
            </a:pPr>
            <a:r>
              <a:rPr lang="en-US" sz="3200" b="1" u="sng" dirty="0">
                <a:latin typeface="Arial" panose="020B0604020202020204" pitchFamily="34" charset="0"/>
                <a:cs typeface="Arial" panose="020B0604020202020204" pitchFamily="34" charset="0"/>
              </a:rPr>
              <a:t>Special Enrollment Period</a:t>
            </a:r>
            <a:r>
              <a:rPr lang="en-US" sz="3200" dirty="0">
                <a:latin typeface="Arial" panose="020B0604020202020204" pitchFamily="34" charset="0"/>
                <a:cs typeface="Arial" panose="020B0604020202020204" pitchFamily="34" charset="0"/>
              </a:rPr>
              <a:t> – allows an individual to enroll in Part B at a later date with no penalty.  To be eligible, you must have been:</a:t>
            </a:r>
          </a:p>
          <a:p>
            <a:pPr>
              <a:spcBef>
                <a:spcPct val="0"/>
              </a:spcBef>
              <a:spcAft>
                <a:spcPts val="600"/>
              </a:spcAft>
              <a:buFontTx/>
              <a:buNone/>
            </a:pPr>
            <a:endParaRPr lang="en-US" sz="1000" dirty="0">
              <a:latin typeface="Arial" panose="020B0604020202020204" pitchFamily="34" charset="0"/>
              <a:cs typeface="Arial" panose="020B0604020202020204" pitchFamily="34" charset="0"/>
            </a:endParaRPr>
          </a:p>
          <a:p>
            <a:pPr marL="342900" indent="-342900">
              <a:spcBef>
                <a:spcPct val="0"/>
              </a:spcBef>
              <a:buClr>
                <a:schemeClr val="accent1"/>
              </a:buClr>
              <a:buSzPct val="80000"/>
              <a:buFont typeface="Wingdings" panose="05000000000000000000" pitchFamily="2" charset="2"/>
              <a:buChar char="v"/>
            </a:pPr>
            <a:r>
              <a:rPr lang="en-US" sz="2800" dirty="0">
                <a:latin typeface="Arial" panose="020B0604020202020204" pitchFamily="34" charset="0"/>
                <a:cs typeface="Arial" panose="020B0604020202020204" pitchFamily="34" charset="0"/>
              </a:rPr>
              <a:t>Enrolled in a group health plan continuously after age 65</a:t>
            </a:r>
          </a:p>
          <a:p>
            <a:pPr>
              <a:spcBef>
                <a:spcPct val="0"/>
              </a:spcBef>
              <a:buClr>
                <a:schemeClr val="accent1"/>
              </a:buClr>
              <a:buSzPct val="80000"/>
              <a:buNone/>
            </a:pPr>
            <a:endParaRPr lang="en-US" sz="1800" dirty="0">
              <a:latin typeface="Arial" panose="020B0604020202020204" pitchFamily="34" charset="0"/>
              <a:cs typeface="Arial" panose="020B0604020202020204" pitchFamily="34" charset="0"/>
            </a:endParaRPr>
          </a:p>
          <a:p>
            <a:pPr marL="342900" indent="-342900">
              <a:spcBef>
                <a:spcPct val="0"/>
              </a:spcBef>
              <a:buClr>
                <a:schemeClr val="accent1"/>
              </a:buClr>
              <a:buSzPct val="80000"/>
              <a:buFont typeface="Wingdings" panose="05000000000000000000" pitchFamily="2" charset="2"/>
              <a:buChar char="v"/>
            </a:pPr>
            <a:r>
              <a:rPr lang="en-US" sz="2800" dirty="0">
                <a:latin typeface="Arial" panose="020B0604020202020204" pitchFamily="34" charset="0"/>
                <a:cs typeface="Arial" panose="020B0604020202020204" pitchFamily="34" charset="0"/>
              </a:rPr>
              <a:t>You or spouse was actively working for that company</a:t>
            </a:r>
          </a:p>
          <a:p>
            <a:pPr>
              <a:spcBef>
                <a:spcPct val="0"/>
              </a:spcBef>
              <a:buClr>
                <a:schemeClr val="accent1"/>
              </a:buClr>
              <a:buSzPct val="80000"/>
              <a:buNone/>
            </a:pPr>
            <a:endParaRPr lang="en-US" sz="1600" dirty="0">
              <a:latin typeface="Arial" panose="020B0604020202020204" pitchFamily="34" charset="0"/>
              <a:cs typeface="Arial" panose="020B0604020202020204" pitchFamily="34" charset="0"/>
            </a:endParaRPr>
          </a:p>
          <a:p>
            <a:pPr marL="342900" indent="-342900">
              <a:spcBef>
                <a:spcPct val="0"/>
              </a:spcBef>
              <a:buClr>
                <a:schemeClr val="accent1"/>
              </a:buClr>
              <a:buSzPct val="80000"/>
              <a:buFont typeface="Wingdings" panose="05000000000000000000" pitchFamily="2" charset="2"/>
              <a:buChar char="v"/>
            </a:pPr>
            <a:r>
              <a:rPr lang="en-US" sz="2800" dirty="0">
                <a:latin typeface="Arial" panose="020B0604020202020204" pitchFamily="34" charset="0"/>
                <a:cs typeface="Arial" panose="020B0604020202020204" pitchFamily="34" charset="0"/>
              </a:rPr>
              <a:t>Must enroll within 8 months of your employment or coverage ending, whichever occurs first</a:t>
            </a:r>
          </a:p>
        </p:txBody>
      </p:sp>
    </p:spTree>
    <p:extLst>
      <p:ext uri="{BB962C8B-B14F-4D97-AF65-F5344CB8AC3E}">
        <p14:creationId xmlns:p14="http://schemas.microsoft.com/office/powerpoint/2010/main" val="248734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1000"/>
                                        <p:tgtEl>
                                          <p:spTgt spid="6">
                                            <p:txEl>
                                              <p:pRg st="6" end="6"/>
                                            </p:txEl>
                                          </p:spTgt>
                                        </p:tgtEl>
                                      </p:cBhvr>
                                    </p:animEffect>
                                    <p:anim calcmode="lin" valueType="num">
                                      <p:cBhvr>
                                        <p:cTn id="1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5873D-612F-406F-92CD-1BA656682A36}"/>
              </a:ext>
            </a:extLst>
          </p:cNvPr>
          <p:cNvSpPr txBox="1">
            <a:spLocks/>
          </p:cNvSpPr>
          <p:nvPr/>
        </p:nvSpPr>
        <p:spPr>
          <a:xfrm>
            <a:off x="838200" y="234453"/>
            <a:ext cx="10515600" cy="655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6D6E71"/>
                </a:solidFill>
                <a:effectLst>
                  <a:innerShdw blurRad="63500" dist="50800" dir="13500000">
                    <a:prstClr val="black">
                      <a:alpha val="50000"/>
                    </a:prstClr>
                  </a:innerShdw>
                </a:effectLst>
                <a:latin typeface="Arial" panose="020B0604020202020204" pitchFamily="34" charset="0"/>
                <a:ea typeface="+mj-ea"/>
                <a:cs typeface="Arial" panose="020B0604020202020204" pitchFamily="34" charset="0"/>
              </a:defRPr>
            </a:lvl1pPr>
          </a:lstStyle>
          <a:p>
            <a:r>
              <a:rPr lang="en-US" dirty="0">
                <a:solidFill>
                  <a:schemeClr val="bg1"/>
                </a:solidFill>
              </a:rPr>
              <a:t>How to Enroll</a:t>
            </a:r>
          </a:p>
        </p:txBody>
      </p:sp>
      <p:sp>
        <p:nvSpPr>
          <p:cNvPr id="3" name="Rectangle 10">
            <a:extLst>
              <a:ext uri="{FF2B5EF4-FFF2-40B4-BE49-F238E27FC236}">
                <a16:creationId xmlns:a16="http://schemas.microsoft.com/office/drawing/2014/main" id="{B25388C2-1C34-4307-8046-71F16DF32F3E}"/>
              </a:ext>
            </a:extLst>
          </p:cNvPr>
          <p:cNvSpPr>
            <a:spLocks noChangeArrowheads="1"/>
          </p:cNvSpPr>
          <p:nvPr/>
        </p:nvSpPr>
        <p:spPr bwMode="auto">
          <a:xfrm>
            <a:off x="228600" y="1295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SzPct val="80000"/>
            </a:pPr>
            <a:r>
              <a:rPr lang="en-US" sz="2400" b="1" dirty="0">
                <a:latin typeface="Arial" panose="020B0604020202020204" pitchFamily="34" charset="0"/>
                <a:cs typeface="Arial" panose="020B0604020202020204" pitchFamily="34" charset="0"/>
              </a:rPr>
              <a:t>ORIGINAL MEDICARE ENROLLMENT PERIODS:</a:t>
            </a:r>
            <a:endParaRPr lang="en-US" sz="1200" b="1" dirty="0">
              <a:latin typeface="Arial" panose="020B0604020202020204" pitchFamily="34" charset="0"/>
              <a:cs typeface="Arial" panose="020B0604020202020204" pitchFamily="34" charset="0"/>
            </a:endParaRPr>
          </a:p>
        </p:txBody>
      </p:sp>
      <p:sp>
        <p:nvSpPr>
          <p:cNvPr id="4" name="Text Box 8">
            <a:extLst>
              <a:ext uri="{FF2B5EF4-FFF2-40B4-BE49-F238E27FC236}">
                <a16:creationId xmlns:a16="http://schemas.microsoft.com/office/drawing/2014/main" id="{52234D49-B7FB-466C-A0B7-A951241C5FC9}"/>
              </a:ext>
            </a:extLst>
          </p:cNvPr>
          <p:cNvSpPr txBox="1">
            <a:spLocks noChangeArrowheads="1"/>
          </p:cNvSpPr>
          <p:nvPr/>
        </p:nvSpPr>
        <p:spPr bwMode="auto">
          <a:xfrm>
            <a:off x="228600" y="1981200"/>
            <a:ext cx="10850217" cy="35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400">
                <a:solidFill>
                  <a:schemeClr val="tx1"/>
                </a:solidFill>
                <a:latin typeface="Garamond" pitchFamily="18" charset="0"/>
              </a:defRPr>
            </a:lvl1pPr>
            <a:lvl2pPr marL="742950" indent="-285750">
              <a:spcBef>
                <a:spcPct val="20000"/>
              </a:spcBef>
              <a:buChar char="•"/>
              <a:defRPr sz="1400">
                <a:solidFill>
                  <a:schemeClr val="tx1"/>
                </a:solidFill>
                <a:latin typeface="Garamond" pitchFamily="18" charset="0"/>
              </a:defRPr>
            </a:lvl2pPr>
            <a:lvl3pPr marL="1143000" indent="-228600">
              <a:spcBef>
                <a:spcPct val="20000"/>
              </a:spcBef>
              <a:buChar char="•"/>
              <a:defRPr sz="1400">
                <a:solidFill>
                  <a:schemeClr val="tx1"/>
                </a:solidFill>
                <a:latin typeface="Garamond" pitchFamily="18" charset="0"/>
              </a:defRPr>
            </a:lvl3pPr>
            <a:lvl4pPr marL="1600200" indent="-228600">
              <a:spcBef>
                <a:spcPct val="20000"/>
              </a:spcBef>
              <a:buChar char="•"/>
              <a:defRPr sz="1400">
                <a:solidFill>
                  <a:schemeClr val="tx1"/>
                </a:solidFill>
                <a:latin typeface="Garamond" pitchFamily="18" charset="0"/>
              </a:defRPr>
            </a:lvl4pPr>
            <a:lvl5pPr marL="2057400" indent="-228600">
              <a:spcBef>
                <a:spcPct val="20000"/>
              </a:spcBef>
              <a:buChar char="•"/>
              <a:defRPr sz="1400">
                <a:solidFill>
                  <a:schemeClr val="tx1"/>
                </a:solidFill>
                <a:latin typeface="Garamond" pitchFamily="18" charset="0"/>
              </a:defRPr>
            </a:lvl5pPr>
            <a:lvl6pPr marL="2514600" indent="-228600" fontAlgn="base">
              <a:spcBef>
                <a:spcPct val="20000"/>
              </a:spcBef>
              <a:spcAft>
                <a:spcPct val="0"/>
              </a:spcAft>
              <a:buChar char="•"/>
              <a:defRPr sz="1400">
                <a:solidFill>
                  <a:schemeClr val="tx1"/>
                </a:solidFill>
                <a:latin typeface="Garamond" pitchFamily="18" charset="0"/>
              </a:defRPr>
            </a:lvl6pPr>
            <a:lvl7pPr marL="2971800" indent="-228600" fontAlgn="base">
              <a:spcBef>
                <a:spcPct val="20000"/>
              </a:spcBef>
              <a:spcAft>
                <a:spcPct val="0"/>
              </a:spcAft>
              <a:buChar char="•"/>
              <a:defRPr sz="1400">
                <a:solidFill>
                  <a:schemeClr val="tx1"/>
                </a:solidFill>
                <a:latin typeface="Garamond" pitchFamily="18" charset="0"/>
              </a:defRPr>
            </a:lvl7pPr>
            <a:lvl8pPr marL="3429000" indent="-228600" fontAlgn="base">
              <a:spcBef>
                <a:spcPct val="20000"/>
              </a:spcBef>
              <a:spcAft>
                <a:spcPct val="0"/>
              </a:spcAft>
              <a:buChar char="•"/>
              <a:defRPr sz="1400">
                <a:solidFill>
                  <a:schemeClr val="tx1"/>
                </a:solidFill>
                <a:latin typeface="Garamond" pitchFamily="18" charset="0"/>
              </a:defRPr>
            </a:lvl8pPr>
            <a:lvl9pPr marL="3886200" indent="-228600" fontAlgn="base">
              <a:spcBef>
                <a:spcPct val="20000"/>
              </a:spcBef>
              <a:spcAft>
                <a:spcPct val="0"/>
              </a:spcAft>
              <a:buChar char="•"/>
              <a:defRPr sz="1400">
                <a:solidFill>
                  <a:schemeClr val="tx1"/>
                </a:solidFill>
                <a:latin typeface="Garamond" pitchFamily="18" charset="0"/>
              </a:defRPr>
            </a:lvl9pPr>
          </a:lstStyle>
          <a:p>
            <a:pPr>
              <a:spcBef>
                <a:spcPct val="0"/>
              </a:spcBef>
              <a:buClr>
                <a:schemeClr val="accent1"/>
              </a:buClr>
              <a:buFontTx/>
              <a:buNone/>
            </a:pPr>
            <a:r>
              <a:rPr lang="en-US" sz="3200" b="1" u="sng" dirty="0">
                <a:latin typeface="Arial" panose="020B0604020202020204" pitchFamily="34" charset="0"/>
                <a:cs typeface="Arial" panose="020B0604020202020204" pitchFamily="34" charset="0"/>
              </a:rPr>
              <a:t>General Enrollment Period</a:t>
            </a:r>
            <a:r>
              <a:rPr lang="en-US" sz="3200" dirty="0">
                <a:latin typeface="Arial" panose="020B0604020202020204" pitchFamily="34" charset="0"/>
                <a:cs typeface="Arial" panose="020B0604020202020204" pitchFamily="34" charset="0"/>
              </a:rPr>
              <a:t> – occurs from January 1 - March 31 of every year, with coverage beginning the month after enrollment.  It is for individuals who:</a:t>
            </a:r>
          </a:p>
          <a:p>
            <a:pPr>
              <a:spcBef>
                <a:spcPct val="0"/>
              </a:spcBef>
              <a:buClr>
                <a:schemeClr val="accent1"/>
              </a:buClr>
              <a:buFontTx/>
              <a:buNone/>
            </a:pPr>
            <a:endParaRPr lang="en-US" sz="1100" dirty="0">
              <a:latin typeface="Arial" panose="020B0604020202020204" pitchFamily="34" charset="0"/>
              <a:cs typeface="Arial" panose="020B0604020202020204" pitchFamily="34" charset="0"/>
            </a:endParaRPr>
          </a:p>
          <a:p>
            <a:pPr>
              <a:spcBef>
                <a:spcPct val="0"/>
              </a:spcBef>
              <a:buClr>
                <a:schemeClr val="accent1"/>
              </a:buClr>
              <a:buSzPct val="80000"/>
              <a:buFont typeface="Wingdings" pitchFamily="2" charset="2"/>
              <a:buChar char="v"/>
            </a:pPr>
            <a:r>
              <a:rPr lang="en-US" sz="2800" dirty="0">
                <a:latin typeface="Arial" panose="020B0604020202020204" pitchFamily="34" charset="0"/>
                <a:cs typeface="Arial" panose="020B0604020202020204" pitchFamily="34" charset="0"/>
              </a:rPr>
              <a:t>   Did not enroll during an Initial or Special Enrollment Period</a:t>
            </a:r>
          </a:p>
          <a:p>
            <a:pPr>
              <a:spcBef>
                <a:spcPct val="0"/>
              </a:spcBef>
              <a:buClr>
                <a:schemeClr val="accent1"/>
              </a:buClr>
              <a:buSzPct val="80000"/>
              <a:buNone/>
            </a:pPr>
            <a:endParaRPr lang="en-US" sz="1800" dirty="0">
              <a:latin typeface="Arial" panose="020B0604020202020204" pitchFamily="34" charset="0"/>
              <a:cs typeface="Arial" panose="020B0604020202020204" pitchFamily="34" charset="0"/>
            </a:endParaRPr>
          </a:p>
          <a:p>
            <a:pPr>
              <a:spcBef>
                <a:spcPct val="0"/>
              </a:spcBef>
              <a:buClr>
                <a:schemeClr val="accent1"/>
              </a:buClr>
              <a:buSzPct val="80000"/>
              <a:buFont typeface="Wingdings" pitchFamily="2" charset="2"/>
              <a:buChar char="v"/>
            </a:pPr>
            <a:r>
              <a:rPr lang="en-US" sz="2800" dirty="0">
                <a:latin typeface="Arial" panose="020B0604020202020204" pitchFamily="34" charset="0"/>
                <a:cs typeface="Arial" panose="020B0604020202020204" pitchFamily="34" charset="0"/>
              </a:rPr>
              <a:t>   Have dropped Part B and wish to re-enroll</a:t>
            </a:r>
          </a:p>
          <a:p>
            <a:pPr>
              <a:spcBef>
                <a:spcPct val="0"/>
              </a:spcBef>
              <a:buClr>
                <a:schemeClr val="accent1"/>
              </a:buClr>
              <a:buSzPct val="80000"/>
              <a:buNone/>
            </a:pPr>
            <a:endParaRPr lang="en-US" sz="1800" dirty="0">
              <a:latin typeface="Arial" panose="020B0604020202020204" pitchFamily="34" charset="0"/>
              <a:cs typeface="Arial" panose="020B0604020202020204" pitchFamily="34" charset="0"/>
            </a:endParaRPr>
          </a:p>
          <a:p>
            <a:pPr>
              <a:spcBef>
                <a:spcPct val="0"/>
              </a:spcBef>
              <a:buClr>
                <a:schemeClr val="accent1"/>
              </a:buClr>
              <a:buSzPct val="80000"/>
              <a:buFont typeface="Wingdings" pitchFamily="2" charset="2"/>
              <a:buChar char="v"/>
            </a:pPr>
            <a:r>
              <a:rPr lang="en-US" sz="2800" dirty="0">
                <a:latin typeface="Arial" panose="020B0604020202020204" pitchFamily="34" charset="0"/>
                <a:cs typeface="Arial" panose="020B0604020202020204" pitchFamily="34" charset="0"/>
              </a:rPr>
              <a:t>   10% penalty for every year you were eligible</a:t>
            </a:r>
          </a:p>
        </p:txBody>
      </p:sp>
    </p:spTree>
    <p:extLst>
      <p:ext uri="{BB962C8B-B14F-4D97-AF65-F5344CB8AC3E}">
        <p14:creationId xmlns:p14="http://schemas.microsoft.com/office/powerpoint/2010/main" val="144520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1000"/>
                                        <p:tgtEl>
                                          <p:spTgt spid="4">
                                            <p:txEl>
                                              <p:pRg st="6" end="6"/>
                                            </p:txEl>
                                          </p:spTgt>
                                        </p:tgtEl>
                                      </p:cBhvr>
                                    </p:animEffect>
                                    <p:anim calcmode="lin" valueType="num">
                                      <p:cBhvr>
                                        <p:cTn id="1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A18EE08-031F-495B-831C-947BDDFF319D}"/>
              </a:ext>
            </a:extLst>
          </p:cNvPr>
          <p:cNvSpPr txBox="1">
            <a:spLocks/>
          </p:cNvSpPr>
          <p:nvPr/>
        </p:nvSpPr>
        <p:spPr>
          <a:xfrm>
            <a:off x="1421296" y="234453"/>
            <a:ext cx="10515600" cy="655807"/>
          </a:xfrm>
          <a:prstGeom prst="rect">
            <a:avLst/>
          </a:prstGeom>
        </p:spPr>
        <p:txBody>
          <a:bodyPr/>
          <a:lstStyle>
            <a:lvl1pPr algn="l" defTabSz="914400" rtl="0" eaLnBrk="1" latinLnBrk="0" hangingPunct="1">
              <a:lnSpc>
                <a:spcPct val="90000"/>
              </a:lnSpc>
              <a:spcBef>
                <a:spcPct val="0"/>
              </a:spcBef>
              <a:buNone/>
              <a:defRPr sz="4000" b="1" kern="1200">
                <a:solidFill>
                  <a:srgbClr val="6D6E71"/>
                </a:solidFill>
                <a:effectLst>
                  <a:innerShdw blurRad="63500" dist="50800" dir="13500000">
                    <a:prstClr val="black">
                      <a:alpha val="50000"/>
                    </a:prstClr>
                  </a:innerShdw>
                </a:effectLst>
                <a:latin typeface="Arial" panose="020B0604020202020204" pitchFamily="34" charset="0"/>
                <a:ea typeface="+mj-ea"/>
                <a:cs typeface="Arial" panose="020B0604020202020204" pitchFamily="34" charset="0"/>
              </a:defRPr>
            </a:lvl1pPr>
          </a:lstStyle>
          <a:p>
            <a:r>
              <a:rPr lang="en-US" dirty="0">
                <a:solidFill>
                  <a:schemeClr val="bg2"/>
                </a:solidFill>
              </a:rPr>
              <a:t>Medicare 101</a:t>
            </a:r>
          </a:p>
        </p:txBody>
      </p:sp>
      <p:pic>
        <p:nvPicPr>
          <p:cNvPr id="3" name="Picture 2">
            <a:extLst>
              <a:ext uri="{FF2B5EF4-FFF2-40B4-BE49-F238E27FC236}">
                <a16:creationId xmlns:a16="http://schemas.microsoft.com/office/drawing/2014/main" id="{984381EB-AFBA-4246-BF0D-020E2CEFEC72}"/>
              </a:ext>
            </a:extLst>
          </p:cNvPr>
          <p:cNvPicPr>
            <a:picLocks noChangeAspect="1"/>
          </p:cNvPicPr>
          <p:nvPr/>
        </p:nvPicPr>
        <p:blipFill>
          <a:blip r:embed="rId3"/>
          <a:stretch>
            <a:fillRect/>
          </a:stretch>
        </p:blipFill>
        <p:spPr>
          <a:xfrm>
            <a:off x="542790" y="1645765"/>
            <a:ext cx="7520068" cy="4370722"/>
          </a:xfrm>
          <a:prstGeom prst="rect">
            <a:avLst/>
          </a:prstGeom>
        </p:spPr>
      </p:pic>
      <p:pic>
        <p:nvPicPr>
          <p:cNvPr id="4" name="Picture 3">
            <a:extLst>
              <a:ext uri="{FF2B5EF4-FFF2-40B4-BE49-F238E27FC236}">
                <a16:creationId xmlns:a16="http://schemas.microsoft.com/office/drawing/2014/main" id="{11BA1773-E5D6-4F03-9448-E0E52157A37C}"/>
              </a:ext>
            </a:extLst>
          </p:cNvPr>
          <p:cNvPicPr>
            <a:picLocks noChangeAspect="1"/>
          </p:cNvPicPr>
          <p:nvPr/>
        </p:nvPicPr>
        <p:blipFill>
          <a:blip r:embed="rId4"/>
          <a:stretch>
            <a:fillRect/>
          </a:stretch>
        </p:blipFill>
        <p:spPr>
          <a:xfrm>
            <a:off x="924429" y="4620869"/>
            <a:ext cx="1363378" cy="1020442"/>
          </a:xfrm>
          <a:prstGeom prst="rect">
            <a:avLst/>
          </a:prstGeom>
        </p:spPr>
      </p:pic>
      <p:pic>
        <p:nvPicPr>
          <p:cNvPr id="5" name="Picture 4">
            <a:extLst>
              <a:ext uri="{FF2B5EF4-FFF2-40B4-BE49-F238E27FC236}">
                <a16:creationId xmlns:a16="http://schemas.microsoft.com/office/drawing/2014/main" id="{0C4D3A8D-1CAC-4724-9328-BCF14A085CCF}"/>
              </a:ext>
            </a:extLst>
          </p:cNvPr>
          <p:cNvPicPr>
            <a:picLocks noChangeAspect="1"/>
          </p:cNvPicPr>
          <p:nvPr/>
        </p:nvPicPr>
        <p:blipFill>
          <a:blip r:embed="rId5"/>
          <a:stretch>
            <a:fillRect/>
          </a:stretch>
        </p:blipFill>
        <p:spPr>
          <a:xfrm>
            <a:off x="2669446" y="4863008"/>
            <a:ext cx="536163" cy="536163"/>
          </a:xfrm>
          <a:prstGeom prst="rect">
            <a:avLst/>
          </a:prstGeom>
        </p:spPr>
      </p:pic>
      <p:pic>
        <p:nvPicPr>
          <p:cNvPr id="6" name="Picture 5">
            <a:extLst>
              <a:ext uri="{FF2B5EF4-FFF2-40B4-BE49-F238E27FC236}">
                <a16:creationId xmlns:a16="http://schemas.microsoft.com/office/drawing/2014/main" id="{2FD1E28F-A092-480B-8072-8E60A274704D}"/>
              </a:ext>
            </a:extLst>
          </p:cNvPr>
          <p:cNvPicPr>
            <a:picLocks noChangeAspect="1"/>
          </p:cNvPicPr>
          <p:nvPr/>
        </p:nvPicPr>
        <p:blipFill>
          <a:blip r:embed="rId6"/>
          <a:stretch>
            <a:fillRect/>
          </a:stretch>
        </p:blipFill>
        <p:spPr>
          <a:xfrm>
            <a:off x="3649376" y="4620869"/>
            <a:ext cx="993734" cy="1092211"/>
          </a:xfrm>
          <a:prstGeom prst="rect">
            <a:avLst/>
          </a:prstGeom>
        </p:spPr>
      </p:pic>
      <p:sp>
        <p:nvSpPr>
          <p:cNvPr id="7" name="Rectangle 5">
            <a:extLst>
              <a:ext uri="{FF2B5EF4-FFF2-40B4-BE49-F238E27FC236}">
                <a16:creationId xmlns:a16="http://schemas.microsoft.com/office/drawing/2014/main" id="{7764C055-F3C0-4832-8B2E-D191F12572A8}"/>
              </a:ext>
            </a:extLst>
          </p:cNvPr>
          <p:cNvSpPr>
            <a:spLocks noChangeArrowheads="1"/>
          </p:cNvSpPr>
          <p:nvPr/>
        </p:nvSpPr>
        <p:spPr bwMode="auto">
          <a:xfrm>
            <a:off x="6096000" y="1311965"/>
            <a:ext cx="6096000" cy="554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600"/>
              </a:spcBef>
              <a:buClr>
                <a:schemeClr val="accent1"/>
              </a:buClr>
              <a:buSzPct val="80000"/>
              <a:buFont typeface="Wingdings" pitchFamily="2" charset="2"/>
              <a:buChar char="v"/>
            </a:pPr>
            <a:r>
              <a:rPr lang="en-US" sz="2000" dirty="0">
                <a:latin typeface="Arial" panose="020B0604020202020204" pitchFamily="34" charset="0"/>
                <a:cs typeface="Arial" panose="020B0604020202020204" pitchFamily="34" charset="0"/>
              </a:rPr>
              <a:t>An alternative to Original Medicare</a:t>
            </a:r>
          </a:p>
          <a:p>
            <a:pPr marL="800100" lvl="1" indent="-342900">
              <a:spcBef>
                <a:spcPts val="600"/>
              </a:spcBef>
              <a:buClr>
                <a:schemeClr val="accent1"/>
              </a:buClr>
              <a:buSzPct val="80000"/>
              <a:buFont typeface="Arial" panose="020B0604020202020204" pitchFamily="34" charset="0"/>
              <a:buChar char="•"/>
            </a:pPr>
            <a:r>
              <a:rPr lang="en-US" dirty="0">
                <a:latin typeface="Arial" panose="020B0604020202020204" pitchFamily="34" charset="0"/>
                <a:cs typeface="Arial" panose="020B0604020202020204" pitchFamily="34" charset="0"/>
              </a:rPr>
              <a:t>Sold by private insurance companies</a:t>
            </a:r>
          </a:p>
          <a:p>
            <a:pPr marL="800100" lvl="1" indent="-342900">
              <a:spcBef>
                <a:spcPts val="600"/>
              </a:spcBef>
              <a:buClr>
                <a:schemeClr val="accent1"/>
              </a:buClr>
              <a:buSzPct val="80000"/>
              <a:buFont typeface="Arial" panose="020B0604020202020204" pitchFamily="34" charset="0"/>
              <a:buChar char="•"/>
            </a:pPr>
            <a:r>
              <a:rPr lang="en-US" dirty="0">
                <a:latin typeface="Arial" panose="020B0604020202020204" pitchFamily="34" charset="0"/>
                <a:cs typeface="Arial" panose="020B0604020202020204" pitchFamily="34" charset="0"/>
              </a:rPr>
              <a:t>Also called “MA” or “MA-PD” plans</a:t>
            </a:r>
          </a:p>
          <a:p>
            <a:pPr marL="800100" lvl="1" indent="-342900">
              <a:spcBef>
                <a:spcPts val="600"/>
              </a:spcBef>
              <a:buClr>
                <a:schemeClr val="accent1"/>
              </a:buClr>
              <a:buSzPct val="80000"/>
              <a:buFont typeface="Arial" panose="020B0604020202020204" pitchFamily="34" charset="0"/>
              <a:buChar char="•"/>
            </a:pPr>
            <a:r>
              <a:rPr lang="en-US" dirty="0">
                <a:latin typeface="Arial" panose="020B0604020202020204" pitchFamily="34" charset="0"/>
                <a:cs typeface="Arial" panose="020B0604020202020204" pitchFamily="34" charset="0"/>
              </a:rPr>
              <a:t>Available across the country</a:t>
            </a:r>
          </a:p>
          <a:p>
            <a:pPr marL="342900" indent="-342900">
              <a:spcBef>
                <a:spcPts val="600"/>
              </a:spcBef>
              <a:buClr>
                <a:schemeClr val="accent1"/>
              </a:buClr>
              <a:buSzPct val="80000"/>
              <a:buFont typeface="Wingdings" pitchFamily="2" charset="2"/>
              <a:buChar char="v"/>
            </a:pPr>
            <a:r>
              <a:rPr lang="en-US" sz="2000" dirty="0">
                <a:latin typeface="Arial" panose="020B0604020202020204" pitchFamily="34" charset="0"/>
                <a:cs typeface="Arial" panose="020B0604020202020204" pitchFamily="34" charset="0"/>
              </a:rPr>
              <a:t>If you purchase a Medicare Advantage plan the insurance company administers your benefits</a:t>
            </a:r>
          </a:p>
          <a:p>
            <a:pPr marL="800100" lvl="1" indent="-342900">
              <a:spcBef>
                <a:spcPts val="1200"/>
              </a:spcBef>
              <a:buClr>
                <a:schemeClr val="accent1"/>
              </a:buClr>
              <a:buSzPct val="80000"/>
              <a:buFont typeface="Arial" charset="0"/>
              <a:buChar char="•"/>
            </a:pPr>
            <a:r>
              <a:rPr lang="en-US" dirty="0">
                <a:latin typeface="Arial" panose="020B0604020202020204" pitchFamily="34" charset="0"/>
                <a:cs typeface="Arial" panose="020B0604020202020204" pitchFamily="34" charset="0"/>
              </a:rPr>
              <a:t>The Medicare Part C premium varies by plan</a:t>
            </a:r>
          </a:p>
          <a:p>
            <a:pPr marL="742950" lvl="1" indent="-285750">
              <a:spcBef>
                <a:spcPts val="1200"/>
              </a:spcBef>
              <a:buClr>
                <a:schemeClr val="accent1"/>
              </a:buClr>
              <a:buSzPct val="80000"/>
              <a:buFont typeface="Arial" panose="020B0604020202020204" pitchFamily="34" charset="0"/>
              <a:buChar char="•"/>
            </a:pPr>
            <a:r>
              <a:rPr lang="en-US" dirty="0">
                <a:latin typeface="Arial" panose="020B0604020202020204" pitchFamily="34" charset="0"/>
                <a:cs typeface="Arial" panose="020B0604020202020204" pitchFamily="34" charset="0"/>
              </a:rPr>
              <a:t>You must continue to pay your Medicare Part B premium</a:t>
            </a:r>
          </a:p>
          <a:p>
            <a:pPr marL="285750" indent="-285750">
              <a:spcBef>
                <a:spcPts val="1200"/>
              </a:spcBef>
              <a:buClr>
                <a:schemeClr val="accent1"/>
              </a:buClr>
              <a:buSzPct val="80000"/>
              <a:buFont typeface="Wingdings" charset="2"/>
              <a:buChar char="v"/>
            </a:pPr>
            <a:r>
              <a:rPr lang="en-US" sz="2000" dirty="0">
                <a:latin typeface="Arial" panose="020B0604020202020204" pitchFamily="34" charset="0"/>
                <a:cs typeface="Arial" panose="020B0604020202020204" pitchFamily="34" charset="0"/>
              </a:rPr>
              <a:t>Medicare Advantage Plans have to offer coverage at least as good or better than Original Medicare and typically offer extra coverage</a:t>
            </a:r>
          </a:p>
          <a:p>
            <a:pPr marL="342900" indent="-342900">
              <a:spcBef>
                <a:spcPts val="1200"/>
              </a:spcBef>
              <a:buClr>
                <a:schemeClr val="accent1"/>
              </a:buClr>
              <a:buSzPct val="80000"/>
              <a:buFont typeface="Wingdings" pitchFamily="2" charset="2"/>
              <a:buChar char="v"/>
            </a:pPr>
            <a:r>
              <a:rPr lang="en-US" sz="2000" dirty="0">
                <a:latin typeface="Arial" panose="020B0604020202020204" pitchFamily="34" charset="0"/>
                <a:cs typeface="Arial" panose="020B0604020202020204" pitchFamily="34" charset="0"/>
              </a:rPr>
              <a:t>Most Medicare Advantage Plans include prescription drug coverage (MA-PD)</a:t>
            </a:r>
          </a:p>
        </p:txBody>
      </p:sp>
    </p:spTree>
    <p:extLst>
      <p:ext uri="{BB962C8B-B14F-4D97-AF65-F5344CB8AC3E}">
        <p14:creationId xmlns:p14="http://schemas.microsoft.com/office/powerpoint/2010/main" val="251479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1000"/>
                                        <p:tgtEl>
                                          <p:spTgt spid="7">
                                            <p:txEl>
                                              <p:pRg st="4" end="4"/>
                                            </p:txEl>
                                          </p:spTgt>
                                        </p:tgtEl>
                                      </p:cBhvr>
                                    </p:animEffect>
                                    <p:anim calcmode="lin" valueType="num">
                                      <p:cBhvr>
                                        <p:cTn id="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5" end="5"/>
                                            </p:txEl>
                                          </p:spTgt>
                                        </p:tgtEl>
                                        <p:attrNameLst>
                                          <p:attrName>style.visibility</p:attrName>
                                        </p:attrNameLst>
                                      </p:cBhvr>
                                      <p:to>
                                        <p:strVal val="visible"/>
                                      </p:to>
                                    </p:set>
                                    <p:animEffect transition="in" filter="fade">
                                      <p:cBhvr>
                                        <p:cTn id="14" dur="1000"/>
                                        <p:tgtEl>
                                          <p:spTgt spid="7">
                                            <p:txEl>
                                              <p:pRg st="5" end="5"/>
                                            </p:txEl>
                                          </p:spTgt>
                                        </p:tgtEl>
                                      </p:cBhvr>
                                    </p:animEffect>
                                    <p:anim calcmode="lin" valueType="num">
                                      <p:cBhvr>
                                        <p:cTn id="1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1000"/>
                                        <p:tgtEl>
                                          <p:spTgt spid="7">
                                            <p:txEl>
                                              <p:pRg st="6" end="6"/>
                                            </p:txEl>
                                          </p:spTgt>
                                        </p:tgtEl>
                                      </p:cBhvr>
                                    </p:animEffect>
                                    <p:anim calcmode="lin" valueType="num">
                                      <p:cBhvr>
                                        <p:cTn id="2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1000"/>
                                        <p:tgtEl>
                                          <p:spTgt spid="7">
                                            <p:txEl>
                                              <p:pRg st="7" end="7"/>
                                            </p:txEl>
                                          </p:spTgt>
                                        </p:tgtEl>
                                      </p:cBhvr>
                                    </p:animEffect>
                                    <p:anim calcmode="lin" valueType="num">
                                      <p:cBhvr>
                                        <p:cTn id="2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fade">
                                      <p:cBhvr>
                                        <p:cTn id="33" dur="1000"/>
                                        <p:tgtEl>
                                          <p:spTgt spid="7">
                                            <p:txEl>
                                              <p:pRg st="8" end="8"/>
                                            </p:txEl>
                                          </p:spTgt>
                                        </p:tgtEl>
                                      </p:cBhvr>
                                    </p:animEffect>
                                    <p:anim calcmode="lin" valueType="num">
                                      <p:cBhvr>
                                        <p:cTn id="3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711E-4C9A-4E21-AC59-8527B8256E8F}"/>
              </a:ext>
            </a:extLst>
          </p:cNvPr>
          <p:cNvSpPr>
            <a:spLocks noGrp="1"/>
          </p:cNvSpPr>
          <p:nvPr>
            <p:ph type="title"/>
          </p:nvPr>
        </p:nvSpPr>
        <p:spPr>
          <a:xfrm>
            <a:off x="838200" y="1092512"/>
            <a:ext cx="10515600" cy="655807"/>
          </a:xfrm>
        </p:spPr>
        <p:txBody>
          <a:bodyPr/>
          <a:lstStyle/>
          <a:p>
            <a:r>
              <a:rPr lang="en-US" dirty="0">
                <a:solidFill>
                  <a:srgbClr val="598D3D"/>
                </a:solidFill>
              </a:rPr>
              <a:t>Medicare Part C – Medicare Advantage</a:t>
            </a:r>
          </a:p>
        </p:txBody>
      </p:sp>
      <p:sp>
        <p:nvSpPr>
          <p:cNvPr id="4" name="Rectangle 3">
            <a:extLst>
              <a:ext uri="{FF2B5EF4-FFF2-40B4-BE49-F238E27FC236}">
                <a16:creationId xmlns:a16="http://schemas.microsoft.com/office/drawing/2014/main" id="{8CED13CA-3436-4CDD-9F32-E2AE9F06CD5F}"/>
              </a:ext>
            </a:extLst>
          </p:cNvPr>
          <p:cNvSpPr/>
          <p:nvPr/>
        </p:nvSpPr>
        <p:spPr>
          <a:xfrm>
            <a:off x="1030778" y="1748319"/>
            <a:ext cx="11028700" cy="7371249"/>
          </a:xfrm>
          <a:prstGeom prst="rect">
            <a:avLst/>
          </a:prstGeom>
        </p:spPr>
        <p:txBody>
          <a:bodyPr wrap="square">
            <a:spAutoFit/>
          </a:bodyPr>
          <a:lstStyle/>
          <a:p>
            <a:pPr marL="342900" indent="-342900">
              <a:spcBef>
                <a:spcPts val="600"/>
              </a:spcBef>
              <a:buClr>
                <a:schemeClr val="accent1"/>
              </a:buClr>
              <a:buSzPct val="80000"/>
              <a:buFont typeface="Wingdings" panose="05000000000000000000" pitchFamily="2" charset="2"/>
              <a:buChar char="Ø"/>
            </a:pPr>
            <a:r>
              <a:rPr lang="en-US" sz="2400" dirty="0">
                <a:latin typeface="Arial" panose="020B0604020202020204" pitchFamily="34" charset="0"/>
                <a:cs typeface="Arial" panose="020B0604020202020204" pitchFamily="34" charset="0"/>
              </a:rPr>
              <a:t>Network of doctors, hospitals and pharmacies</a:t>
            </a:r>
          </a:p>
          <a:p>
            <a:pPr marL="342900" indent="-342900">
              <a:spcBef>
                <a:spcPts val="600"/>
              </a:spcBef>
              <a:buClr>
                <a:schemeClr val="accent1"/>
              </a:buClr>
              <a:buSzPct val="80000"/>
              <a:buFont typeface="Wingdings" panose="05000000000000000000" pitchFamily="2" charset="2"/>
              <a:buChar char="Ø"/>
            </a:pPr>
            <a:r>
              <a:rPr lang="en-US" sz="2400" dirty="0">
                <a:latin typeface="Arial" panose="020B0604020202020204" pitchFamily="34" charset="0"/>
                <a:cs typeface="Arial" panose="020B0604020202020204" pitchFamily="34" charset="0"/>
              </a:rPr>
              <a:t>Predictable costs</a:t>
            </a:r>
          </a:p>
          <a:p>
            <a:pPr marL="800100" lvl="1" indent="-342900">
              <a:buClr>
                <a:schemeClr val="accent1"/>
              </a:buClr>
              <a:buSzPct val="80000"/>
              <a:buFont typeface="Arial" charset="0"/>
              <a:buChar char="•"/>
            </a:pPr>
            <a:r>
              <a:rPr lang="en-US" sz="2000" dirty="0">
                <a:latin typeface="Arial" panose="020B0604020202020204" pitchFamily="34" charset="0"/>
                <a:cs typeface="Arial" panose="020B0604020202020204" pitchFamily="34" charset="0"/>
              </a:rPr>
              <a:t>Set copays</a:t>
            </a:r>
          </a:p>
          <a:p>
            <a:pPr marL="800100" lvl="1" indent="-342900">
              <a:spcBef>
                <a:spcPts val="600"/>
              </a:spcBef>
              <a:buClr>
                <a:schemeClr val="accent1"/>
              </a:buClr>
              <a:buSzPct val="80000"/>
              <a:buFont typeface="Arial" charset="0"/>
              <a:buChar char="•"/>
            </a:pPr>
            <a:r>
              <a:rPr lang="en-US" sz="2000" dirty="0">
                <a:latin typeface="Arial" panose="020B0604020202020204" pitchFamily="34" charset="0"/>
                <a:cs typeface="Arial" panose="020B0604020202020204" pitchFamily="34" charset="0"/>
              </a:rPr>
              <a:t>Annual maximum out-of-pocket</a:t>
            </a:r>
          </a:p>
          <a:p>
            <a:pPr marL="342900" indent="-342900">
              <a:spcBef>
                <a:spcPts val="600"/>
              </a:spcBef>
              <a:buClr>
                <a:schemeClr val="accent1"/>
              </a:buClr>
              <a:buSzPct val="80000"/>
              <a:buFont typeface="Wingdings" panose="05000000000000000000" pitchFamily="2" charset="2"/>
              <a:buChar char="Ø"/>
            </a:pPr>
            <a:r>
              <a:rPr lang="en-US" sz="2400" dirty="0">
                <a:latin typeface="Arial" panose="020B0604020202020204" pitchFamily="34" charset="0"/>
                <a:cs typeface="Arial" panose="020B0604020202020204" pitchFamily="34" charset="0"/>
              </a:rPr>
              <a:t>May cover other services like:</a:t>
            </a:r>
          </a:p>
          <a:p>
            <a:pPr marL="914400" lvl="1" indent="-457200">
              <a:buClr>
                <a:schemeClr val="accent1"/>
              </a:buClr>
              <a:buSzPct val="80000"/>
              <a:buFont typeface="Arial" charset="0"/>
              <a:buChar char="•"/>
            </a:pPr>
            <a:r>
              <a:rPr lang="en-US" sz="2000" dirty="0">
                <a:latin typeface="Arial" panose="020B0604020202020204" pitchFamily="34" charset="0"/>
                <a:cs typeface="Arial" panose="020B0604020202020204" pitchFamily="34" charset="0"/>
              </a:rPr>
              <a:t>Wellness programs</a:t>
            </a:r>
          </a:p>
          <a:p>
            <a:pPr marL="914400" lvl="1" indent="-457200">
              <a:buClr>
                <a:schemeClr val="accent1"/>
              </a:buClr>
              <a:buSzPct val="80000"/>
              <a:buFont typeface="Arial" charset="0"/>
              <a:buChar char="•"/>
            </a:pPr>
            <a:r>
              <a:rPr lang="en-US" sz="2000" dirty="0">
                <a:latin typeface="Arial" panose="020B0604020202020204" pitchFamily="34" charset="0"/>
                <a:cs typeface="Arial" panose="020B0604020202020204" pitchFamily="34" charset="0"/>
              </a:rPr>
              <a:t>Routine hearing, vision, dental</a:t>
            </a:r>
          </a:p>
          <a:p>
            <a:pPr marL="914400" lvl="1" indent="-457200">
              <a:buClr>
                <a:schemeClr val="accent1"/>
              </a:buClr>
              <a:buSzPct val="80000"/>
              <a:buFont typeface="Arial" charset="0"/>
              <a:buChar char="•"/>
            </a:pPr>
            <a:r>
              <a:rPr lang="en-US" sz="2000" dirty="0">
                <a:latin typeface="Arial" panose="020B0604020202020204" pitchFamily="34" charset="0"/>
                <a:cs typeface="Arial" panose="020B0604020202020204" pitchFamily="34" charset="0"/>
              </a:rPr>
              <a:t>Fitness/Gym memberships</a:t>
            </a:r>
          </a:p>
          <a:p>
            <a:pPr marL="457200" indent="-457200">
              <a:spcBef>
                <a:spcPts val="600"/>
              </a:spcBef>
              <a:buClr>
                <a:schemeClr val="accent1"/>
              </a:buClr>
              <a:buSzPct val="80000"/>
              <a:buFont typeface="Wingdings" panose="05000000000000000000" pitchFamily="2" charset="2"/>
              <a:buChar char="Ø"/>
            </a:pPr>
            <a:r>
              <a:rPr lang="en-US" sz="2400" dirty="0">
                <a:latin typeface="Arial" panose="020B0604020202020204" pitchFamily="34" charset="0"/>
                <a:cs typeface="Arial" panose="020B0604020202020204" pitchFamily="34" charset="0"/>
              </a:rPr>
              <a:t>You can only join/leave Medicare Advantage plans during certain enrollment periods</a:t>
            </a:r>
          </a:p>
          <a:p>
            <a:pPr lvl="2" indent="-457200">
              <a:spcBef>
                <a:spcPts val="600"/>
              </a:spcBef>
              <a:buClr>
                <a:schemeClr val="accent1"/>
              </a:buClr>
              <a:buSzPct val="80000"/>
              <a:buFont typeface="Arial" charset="0"/>
              <a:buChar char="•"/>
            </a:pPr>
            <a:r>
              <a:rPr lang="en-US" sz="2000" dirty="0">
                <a:latin typeface="Arial" panose="020B0604020202020204" pitchFamily="34" charset="0"/>
                <a:cs typeface="Arial" panose="020B0604020202020204" pitchFamily="34" charset="0"/>
              </a:rPr>
              <a:t>Initial Enrollment Period</a:t>
            </a:r>
          </a:p>
          <a:p>
            <a:pPr lvl="2" indent="-457200">
              <a:buClr>
                <a:schemeClr val="accent1"/>
              </a:buClr>
              <a:buSzPct val="80000"/>
              <a:buFont typeface="Arial" charset="0"/>
              <a:buChar char="•"/>
            </a:pPr>
            <a:r>
              <a:rPr lang="en-US" sz="2000" dirty="0">
                <a:latin typeface="Arial" panose="020B0604020202020204" pitchFamily="34" charset="0"/>
                <a:cs typeface="Arial" panose="020B0604020202020204" pitchFamily="34" charset="0"/>
              </a:rPr>
              <a:t>Annual Enrollment Period</a:t>
            </a:r>
          </a:p>
          <a:p>
            <a:pPr lvl="2" indent="-457200">
              <a:buClr>
                <a:schemeClr val="accent1"/>
              </a:buClr>
              <a:buSzPct val="80000"/>
              <a:buFont typeface="Arial" charset="0"/>
              <a:buChar char="•"/>
            </a:pPr>
            <a:r>
              <a:rPr lang="en-US" sz="2000" dirty="0">
                <a:latin typeface="Arial" panose="020B0604020202020204" pitchFamily="34" charset="0"/>
                <a:cs typeface="Arial" panose="020B0604020202020204" pitchFamily="34" charset="0"/>
              </a:rPr>
              <a:t>Special Enrollment Period</a:t>
            </a:r>
          </a:p>
          <a:p>
            <a:pPr lvl="2" indent="-457200">
              <a:buClr>
                <a:schemeClr val="accent1"/>
              </a:buClr>
              <a:buSzPct val="80000"/>
              <a:buFont typeface="Arial" charset="0"/>
              <a:buChar char="•"/>
            </a:pPr>
            <a:r>
              <a:rPr lang="en-US" sz="2000" dirty="0">
                <a:latin typeface="Arial" panose="020B0604020202020204" pitchFamily="34" charset="0"/>
                <a:cs typeface="Arial" panose="020B0604020202020204" pitchFamily="34" charset="0"/>
              </a:rPr>
              <a:t>Open Enrollment Period</a:t>
            </a:r>
          </a:p>
          <a:p>
            <a:pPr lvl="2" indent="-457200">
              <a:buClr>
                <a:schemeClr val="accent1"/>
              </a:buClr>
              <a:buSzPct val="80000"/>
              <a:buFont typeface="Arial" charset="0"/>
              <a:buChar char="•"/>
            </a:pPr>
            <a:endParaRPr lang="en-US" sz="2000" dirty="0">
              <a:solidFill>
                <a:srgbClr val="50A222"/>
              </a:solidFill>
              <a:latin typeface="Times New Roman"/>
              <a:cs typeface="Times New Roman"/>
            </a:endParaRPr>
          </a:p>
          <a:p>
            <a:pPr lvl="2" indent="-457200">
              <a:buClr>
                <a:schemeClr val="accent1"/>
              </a:buClr>
              <a:buSzPct val="80000"/>
              <a:buFont typeface="Arial" charset="0"/>
              <a:buChar char="•"/>
            </a:pPr>
            <a:endParaRPr lang="en-US" sz="2000" dirty="0">
              <a:solidFill>
                <a:srgbClr val="50A222"/>
              </a:solidFill>
              <a:latin typeface="Times New Roman"/>
              <a:cs typeface="Times New Roman"/>
            </a:endParaRPr>
          </a:p>
          <a:p>
            <a:pPr marL="457200" indent="-457200">
              <a:buClr>
                <a:schemeClr val="accent1"/>
              </a:buClr>
              <a:buSzPct val="80000"/>
              <a:buFont typeface="Wingdings" charset="2"/>
              <a:buChar char="v"/>
            </a:pPr>
            <a:endParaRPr lang="en-US" sz="2400" dirty="0">
              <a:solidFill>
                <a:srgbClr val="50A222"/>
              </a:solidFill>
              <a:latin typeface="Times New Roman"/>
              <a:cs typeface="Times New Roman"/>
            </a:endParaRPr>
          </a:p>
          <a:p>
            <a:pPr lvl="1">
              <a:buClr>
                <a:schemeClr val="accent1"/>
              </a:buClr>
              <a:buSzPct val="80000"/>
            </a:pPr>
            <a:endParaRPr lang="en-US" sz="2400" dirty="0">
              <a:solidFill>
                <a:srgbClr val="50A222"/>
              </a:solidFill>
              <a:latin typeface="Times New Roman"/>
              <a:cs typeface="Times New Roman"/>
            </a:endParaRPr>
          </a:p>
          <a:p>
            <a:pPr marL="914400" lvl="1" indent="-457200">
              <a:buClr>
                <a:schemeClr val="accent1"/>
              </a:buClr>
              <a:buSzPct val="80000"/>
              <a:buFont typeface="Arial" charset="0"/>
              <a:buChar char="•"/>
            </a:pPr>
            <a:endParaRPr lang="en-US" sz="2000" dirty="0">
              <a:solidFill>
                <a:srgbClr val="50A222"/>
              </a:solidFill>
              <a:latin typeface="Times New Roman"/>
              <a:cs typeface="Times New Roman"/>
            </a:endParaRPr>
          </a:p>
          <a:p>
            <a:pPr lvl="1">
              <a:buClr>
                <a:schemeClr val="accent1"/>
              </a:buClr>
              <a:buSzPct val="80000"/>
            </a:pPr>
            <a:endParaRPr lang="en-US" sz="2000" dirty="0">
              <a:solidFill>
                <a:srgbClr val="50A222"/>
              </a:solidFill>
              <a:latin typeface="Times New Roman"/>
              <a:cs typeface="Times New Roman"/>
            </a:endParaRPr>
          </a:p>
          <a:p>
            <a:pPr marL="914400" lvl="1" indent="-457200">
              <a:buClr>
                <a:schemeClr val="accent1"/>
              </a:buClr>
              <a:buSzPct val="80000"/>
              <a:buFont typeface="Arial" charset="0"/>
              <a:buChar char="•"/>
            </a:pPr>
            <a:endParaRPr lang="en-US" sz="2000" dirty="0">
              <a:solidFill>
                <a:srgbClr val="50A222"/>
              </a:solidFill>
              <a:latin typeface="Times New Roman"/>
              <a:cs typeface="Times New Roman"/>
            </a:endParaRPr>
          </a:p>
        </p:txBody>
      </p:sp>
      <p:sp>
        <p:nvSpPr>
          <p:cNvPr id="5" name="Title 3">
            <a:extLst>
              <a:ext uri="{FF2B5EF4-FFF2-40B4-BE49-F238E27FC236}">
                <a16:creationId xmlns:a16="http://schemas.microsoft.com/office/drawing/2014/main" id="{89A57811-0FED-44C8-9946-662DEA783621}"/>
              </a:ext>
            </a:extLst>
          </p:cNvPr>
          <p:cNvSpPr txBox="1">
            <a:spLocks/>
          </p:cNvSpPr>
          <p:nvPr/>
        </p:nvSpPr>
        <p:spPr>
          <a:xfrm>
            <a:off x="1421296" y="234453"/>
            <a:ext cx="10515600" cy="655807"/>
          </a:xfrm>
          <a:prstGeom prst="rect">
            <a:avLst/>
          </a:prstGeom>
        </p:spPr>
        <p:txBody>
          <a:bodyPr/>
          <a:lstStyle>
            <a:lvl1pPr algn="l" defTabSz="914400" rtl="0" eaLnBrk="1" latinLnBrk="0" hangingPunct="1">
              <a:lnSpc>
                <a:spcPct val="90000"/>
              </a:lnSpc>
              <a:spcBef>
                <a:spcPct val="0"/>
              </a:spcBef>
              <a:buNone/>
              <a:defRPr sz="4000" b="1" kern="1200">
                <a:solidFill>
                  <a:srgbClr val="6D6E71"/>
                </a:solidFill>
                <a:effectLst>
                  <a:innerShdw blurRad="63500" dist="50800" dir="13500000">
                    <a:prstClr val="black">
                      <a:alpha val="50000"/>
                    </a:prstClr>
                  </a:innerShdw>
                </a:effectLst>
                <a:latin typeface="Arial" panose="020B0604020202020204" pitchFamily="34" charset="0"/>
                <a:ea typeface="+mj-ea"/>
                <a:cs typeface="Arial" panose="020B0604020202020204" pitchFamily="34" charset="0"/>
              </a:defRPr>
            </a:lvl1pPr>
          </a:lstStyle>
          <a:p>
            <a:r>
              <a:rPr lang="en-US" dirty="0">
                <a:solidFill>
                  <a:schemeClr val="bg2"/>
                </a:solidFill>
              </a:rPr>
              <a:t>Medicare 101</a:t>
            </a:r>
          </a:p>
        </p:txBody>
      </p:sp>
    </p:spTree>
    <p:extLst>
      <p:ext uri="{BB962C8B-B14F-4D97-AF65-F5344CB8AC3E}">
        <p14:creationId xmlns:p14="http://schemas.microsoft.com/office/powerpoint/2010/main" val="143994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1000"/>
                                        <p:tgtEl>
                                          <p:spTgt spid="4">
                                            <p:txEl>
                                              <p:pRg st="6" end="6"/>
                                            </p:txEl>
                                          </p:spTgt>
                                        </p:tgtEl>
                                      </p:cBhvr>
                                    </p:animEffect>
                                    <p:anim calcmode="lin" valueType="num">
                                      <p:cBhvr>
                                        <p:cTn id="3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1000"/>
                                        <p:tgtEl>
                                          <p:spTgt spid="4">
                                            <p:txEl>
                                              <p:pRg st="7" end="7"/>
                                            </p:txEl>
                                          </p:spTgt>
                                        </p:tgtEl>
                                      </p:cBhvr>
                                    </p:animEffect>
                                    <p:anim calcmode="lin" valueType="num">
                                      <p:cBhvr>
                                        <p:cTn id="4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fade">
                                      <p:cBhvr>
                                        <p:cTn id="44" dur="1000"/>
                                        <p:tgtEl>
                                          <p:spTgt spid="4">
                                            <p:txEl>
                                              <p:pRg st="8" end="8"/>
                                            </p:txEl>
                                          </p:spTgt>
                                        </p:tgtEl>
                                      </p:cBhvr>
                                    </p:animEffect>
                                    <p:anim calcmode="lin" valueType="num">
                                      <p:cBhvr>
                                        <p:cTn id="4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xEl>
                                              <p:pRg st="10" end="10"/>
                                            </p:txEl>
                                          </p:spTgt>
                                        </p:tgtEl>
                                        <p:attrNameLst>
                                          <p:attrName>style.visibility</p:attrName>
                                        </p:attrNameLst>
                                      </p:cBhvr>
                                      <p:to>
                                        <p:strVal val="visible"/>
                                      </p:to>
                                    </p:set>
                                    <p:animEffect transition="in" filter="fade">
                                      <p:cBhvr>
                                        <p:cTn id="54" dur="1000"/>
                                        <p:tgtEl>
                                          <p:spTgt spid="4">
                                            <p:txEl>
                                              <p:pRg st="10" end="10"/>
                                            </p:txEl>
                                          </p:spTgt>
                                        </p:tgtEl>
                                      </p:cBhvr>
                                    </p:animEffect>
                                    <p:anim calcmode="lin" valueType="num">
                                      <p:cBhvr>
                                        <p:cTn id="5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animEffect transition="in" filter="fade">
                                      <p:cBhvr>
                                        <p:cTn id="59" dur="1000"/>
                                        <p:tgtEl>
                                          <p:spTgt spid="4">
                                            <p:txEl>
                                              <p:pRg st="11" end="11"/>
                                            </p:txEl>
                                          </p:spTgt>
                                        </p:tgtEl>
                                      </p:cBhvr>
                                    </p:animEffect>
                                    <p:anim calcmode="lin" valueType="num">
                                      <p:cBhvr>
                                        <p:cTn id="60"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
                                            <p:txEl>
                                              <p:pRg st="12" end="12"/>
                                            </p:txEl>
                                          </p:spTgt>
                                        </p:tgtEl>
                                        <p:attrNameLst>
                                          <p:attrName>style.visibility</p:attrName>
                                        </p:attrNameLst>
                                      </p:cBhvr>
                                      <p:to>
                                        <p:strVal val="visible"/>
                                      </p:to>
                                    </p:set>
                                    <p:animEffect transition="in" filter="fade">
                                      <p:cBhvr>
                                        <p:cTn id="64" dur="1000"/>
                                        <p:tgtEl>
                                          <p:spTgt spid="4">
                                            <p:txEl>
                                              <p:pRg st="12" end="12"/>
                                            </p:txEl>
                                          </p:spTgt>
                                        </p:tgtEl>
                                      </p:cBhvr>
                                    </p:animEffect>
                                    <p:anim calcmode="lin" valueType="num">
                                      <p:cBhvr>
                                        <p:cTn id="65"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CBC5-DAAB-4258-A93F-31F2307E73BA}"/>
              </a:ext>
            </a:extLst>
          </p:cNvPr>
          <p:cNvSpPr>
            <a:spLocks noGrp="1"/>
          </p:cNvSpPr>
          <p:nvPr>
            <p:ph type="title"/>
          </p:nvPr>
        </p:nvSpPr>
        <p:spPr>
          <a:xfrm>
            <a:off x="838200" y="0"/>
            <a:ext cx="10515600" cy="1134491"/>
          </a:xfrm>
        </p:spPr>
        <p:txBody>
          <a:bodyPr>
            <a:normAutofit/>
          </a:bodyPr>
          <a:lstStyle/>
          <a:p>
            <a:r>
              <a:rPr lang="en-US" dirty="0">
                <a:solidFill>
                  <a:schemeClr val="bg1">
                    <a:lumMod val="95000"/>
                    <a:lumOff val="5000"/>
                  </a:schemeClr>
                </a:solidFill>
              </a:rPr>
              <a:t>Types of Medicare Advantage </a:t>
            </a:r>
          </a:p>
        </p:txBody>
      </p:sp>
      <p:sp>
        <p:nvSpPr>
          <p:cNvPr id="3" name="Content Placeholder 2">
            <a:extLst>
              <a:ext uri="{FF2B5EF4-FFF2-40B4-BE49-F238E27FC236}">
                <a16:creationId xmlns:a16="http://schemas.microsoft.com/office/drawing/2014/main" id="{F432013C-DE6F-4BFC-84E0-1082D390559F}"/>
              </a:ext>
            </a:extLst>
          </p:cNvPr>
          <p:cNvSpPr>
            <a:spLocks noGrp="1"/>
          </p:cNvSpPr>
          <p:nvPr>
            <p:ph idx="1"/>
          </p:nvPr>
        </p:nvSpPr>
        <p:spPr>
          <a:xfrm>
            <a:off x="838200" y="1564832"/>
            <a:ext cx="10515600" cy="4841642"/>
          </a:xfrm>
        </p:spPr>
        <p:txBody>
          <a:bodyPr anchor="ctr">
            <a:normAutofit/>
          </a:bodyPr>
          <a:lstStyle/>
          <a:p>
            <a:r>
              <a:rPr lang="en-US" sz="2400" b="1" dirty="0"/>
              <a:t>Health Maintenance Organizations (HMOs) </a:t>
            </a:r>
            <a:r>
              <a:rPr lang="en-US" sz="2400" dirty="0"/>
              <a:t>require you to use health-care providers in a designated plan network and may require referrals from a primary care physician in order to see a specialist.</a:t>
            </a:r>
          </a:p>
          <a:p>
            <a:r>
              <a:rPr lang="en-US" sz="2400" b="1" dirty="0"/>
              <a:t>Preferred Provider Organizations (PPOs) </a:t>
            </a:r>
            <a:r>
              <a:rPr lang="en-US" sz="2400" dirty="0"/>
              <a:t>recommend the use of “preferred” health-care providers in an established network, and these plans are likely to cover more of your medical costs if you stay inside that network. You don’t need a referral to see a specialist.</a:t>
            </a:r>
          </a:p>
          <a:p>
            <a:r>
              <a:rPr lang="en-US" sz="2400" b="1" dirty="0"/>
              <a:t>Private Fee-for-Service (PFFS) </a:t>
            </a:r>
            <a:r>
              <a:rPr lang="en-US" sz="2400" dirty="0"/>
              <a:t>plans determine how much they will pay health-care providers, and how much the beneficiary is responsible to cover out-of-pocket.</a:t>
            </a:r>
          </a:p>
          <a:p>
            <a:r>
              <a:rPr lang="en-US" sz="2400" b="1" dirty="0"/>
              <a:t>Special Needs Plans (SNP) </a:t>
            </a:r>
            <a:r>
              <a:rPr lang="en-US" sz="2400" dirty="0"/>
              <a:t>are tailored health insurance plans designed for beneficiaries with certain health conditions.</a:t>
            </a:r>
          </a:p>
          <a:p>
            <a:endParaRPr lang="en-US" sz="2000" dirty="0"/>
          </a:p>
        </p:txBody>
      </p:sp>
    </p:spTree>
    <p:extLst>
      <p:ext uri="{BB962C8B-B14F-4D97-AF65-F5344CB8AC3E}">
        <p14:creationId xmlns:p14="http://schemas.microsoft.com/office/powerpoint/2010/main" val="287669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3AEFEF-3EA3-4557-AE79-749C138001F0}"/>
              </a:ext>
            </a:extLst>
          </p:cNvPr>
          <p:cNvPicPr>
            <a:picLocks noChangeAspect="1"/>
          </p:cNvPicPr>
          <p:nvPr/>
        </p:nvPicPr>
        <p:blipFill>
          <a:blip r:embed="rId3"/>
          <a:stretch>
            <a:fillRect/>
          </a:stretch>
        </p:blipFill>
        <p:spPr>
          <a:xfrm>
            <a:off x="489784" y="1805204"/>
            <a:ext cx="4652059" cy="4345239"/>
          </a:xfrm>
          <a:prstGeom prst="rect">
            <a:avLst/>
          </a:prstGeom>
        </p:spPr>
      </p:pic>
      <p:pic>
        <p:nvPicPr>
          <p:cNvPr id="3" name="Picture 2">
            <a:extLst>
              <a:ext uri="{FF2B5EF4-FFF2-40B4-BE49-F238E27FC236}">
                <a16:creationId xmlns:a16="http://schemas.microsoft.com/office/drawing/2014/main" id="{DCD29C9E-E89D-4FAC-9C6D-FE0E7A50B173}"/>
              </a:ext>
            </a:extLst>
          </p:cNvPr>
          <p:cNvPicPr>
            <a:picLocks noChangeAspect="1"/>
          </p:cNvPicPr>
          <p:nvPr/>
        </p:nvPicPr>
        <p:blipFill>
          <a:blip r:embed="rId4"/>
          <a:stretch>
            <a:fillRect/>
          </a:stretch>
        </p:blipFill>
        <p:spPr>
          <a:xfrm>
            <a:off x="1817355" y="4822699"/>
            <a:ext cx="1588454" cy="1056060"/>
          </a:xfrm>
          <a:prstGeom prst="rect">
            <a:avLst/>
          </a:prstGeom>
        </p:spPr>
      </p:pic>
      <p:sp>
        <p:nvSpPr>
          <p:cNvPr id="4" name="Text Box 6">
            <a:extLst>
              <a:ext uri="{FF2B5EF4-FFF2-40B4-BE49-F238E27FC236}">
                <a16:creationId xmlns:a16="http://schemas.microsoft.com/office/drawing/2014/main" id="{96C627D5-B44A-48C0-89AA-CD78C5110EF2}"/>
              </a:ext>
            </a:extLst>
          </p:cNvPr>
          <p:cNvSpPr txBox="1">
            <a:spLocks noChangeArrowheads="1"/>
          </p:cNvSpPr>
          <p:nvPr/>
        </p:nvSpPr>
        <p:spPr bwMode="auto">
          <a:xfrm>
            <a:off x="5748406" y="1257322"/>
            <a:ext cx="523656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400">
                <a:solidFill>
                  <a:schemeClr val="tx1"/>
                </a:solidFill>
                <a:latin typeface="Garamond" pitchFamily="18" charset="0"/>
              </a:defRPr>
            </a:lvl1pPr>
            <a:lvl2pPr marL="742950" indent="-285750">
              <a:spcBef>
                <a:spcPct val="20000"/>
              </a:spcBef>
              <a:buChar char="•"/>
              <a:defRPr sz="1400">
                <a:solidFill>
                  <a:schemeClr val="tx1"/>
                </a:solidFill>
                <a:latin typeface="Garamond" pitchFamily="18" charset="0"/>
              </a:defRPr>
            </a:lvl2pPr>
            <a:lvl3pPr marL="1143000" indent="-228600">
              <a:spcBef>
                <a:spcPct val="20000"/>
              </a:spcBef>
              <a:buChar char="•"/>
              <a:defRPr sz="1400">
                <a:solidFill>
                  <a:schemeClr val="tx1"/>
                </a:solidFill>
                <a:latin typeface="Garamond" pitchFamily="18" charset="0"/>
              </a:defRPr>
            </a:lvl3pPr>
            <a:lvl4pPr marL="1600200" indent="-228600">
              <a:spcBef>
                <a:spcPct val="20000"/>
              </a:spcBef>
              <a:buChar char="•"/>
              <a:defRPr sz="1400">
                <a:solidFill>
                  <a:schemeClr val="tx1"/>
                </a:solidFill>
                <a:latin typeface="Garamond" pitchFamily="18" charset="0"/>
              </a:defRPr>
            </a:lvl4pPr>
            <a:lvl5pPr marL="2057400" indent="-228600">
              <a:spcBef>
                <a:spcPct val="20000"/>
              </a:spcBef>
              <a:buChar char="•"/>
              <a:defRPr sz="1400">
                <a:solidFill>
                  <a:schemeClr val="tx1"/>
                </a:solidFill>
                <a:latin typeface="Garamond" pitchFamily="18" charset="0"/>
              </a:defRPr>
            </a:lvl5pPr>
            <a:lvl6pPr marL="2514600" indent="-228600" fontAlgn="base">
              <a:spcBef>
                <a:spcPct val="20000"/>
              </a:spcBef>
              <a:spcAft>
                <a:spcPct val="0"/>
              </a:spcAft>
              <a:buChar char="•"/>
              <a:defRPr sz="1400">
                <a:solidFill>
                  <a:schemeClr val="tx1"/>
                </a:solidFill>
                <a:latin typeface="Garamond" pitchFamily="18" charset="0"/>
              </a:defRPr>
            </a:lvl6pPr>
            <a:lvl7pPr marL="2971800" indent="-228600" fontAlgn="base">
              <a:spcBef>
                <a:spcPct val="20000"/>
              </a:spcBef>
              <a:spcAft>
                <a:spcPct val="0"/>
              </a:spcAft>
              <a:buChar char="•"/>
              <a:defRPr sz="1400">
                <a:solidFill>
                  <a:schemeClr val="tx1"/>
                </a:solidFill>
                <a:latin typeface="Garamond" pitchFamily="18" charset="0"/>
              </a:defRPr>
            </a:lvl7pPr>
            <a:lvl8pPr marL="3429000" indent="-228600" fontAlgn="base">
              <a:spcBef>
                <a:spcPct val="20000"/>
              </a:spcBef>
              <a:spcAft>
                <a:spcPct val="0"/>
              </a:spcAft>
              <a:buChar char="•"/>
              <a:defRPr sz="1400">
                <a:solidFill>
                  <a:schemeClr val="tx1"/>
                </a:solidFill>
                <a:latin typeface="Garamond" pitchFamily="18" charset="0"/>
              </a:defRPr>
            </a:lvl8pPr>
            <a:lvl9pPr marL="3886200" indent="-228600" fontAlgn="base">
              <a:spcBef>
                <a:spcPct val="20000"/>
              </a:spcBef>
              <a:spcAft>
                <a:spcPct val="0"/>
              </a:spcAft>
              <a:buChar char="•"/>
              <a:defRPr sz="1400">
                <a:solidFill>
                  <a:schemeClr val="tx1"/>
                </a:solidFill>
                <a:latin typeface="Garamond" pitchFamily="18" charset="0"/>
              </a:defRPr>
            </a:lvl9pPr>
          </a:lstStyle>
          <a:p>
            <a:pPr marL="285750" indent="-285750">
              <a:spcBef>
                <a:spcPct val="50000"/>
              </a:spcBef>
              <a:buClr>
                <a:schemeClr val="accent1"/>
              </a:buClr>
              <a:buSzPct val="80000"/>
              <a:buFont typeface="Wingdings" panose="05000000000000000000" pitchFamily="2" charset="2"/>
              <a:buChar char="v"/>
            </a:pPr>
            <a:r>
              <a:rPr lang="en-US" sz="2800" dirty="0">
                <a:latin typeface="Arial" panose="020B0604020202020204" pitchFamily="34" charset="0"/>
                <a:cs typeface="Arial" panose="020B0604020202020204" pitchFamily="34" charset="0"/>
              </a:rPr>
              <a:t>You purchase and enroll in Part D through insurance companies</a:t>
            </a:r>
          </a:p>
          <a:p>
            <a:pPr marL="1085850" lvl="1" indent="-342900">
              <a:spcBef>
                <a:spcPct val="50000"/>
              </a:spcBef>
              <a:buClr>
                <a:schemeClr val="accent1"/>
              </a:buClr>
              <a:buSzPct val="80000"/>
              <a:buFont typeface="Arial" charset="0"/>
              <a:buChar char="•"/>
            </a:pPr>
            <a:r>
              <a:rPr lang="en-US" sz="2400" dirty="0">
                <a:latin typeface="Arial" panose="020B0604020202020204" pitchFamily="34" charset="0"/>
                <a:cs typeface="Arial" panose="020B0604020202020204" pitchFamily="34" charset="0"/>
              </a:rPr>
              <a:t>The Medicare Part D premium varies by plan </a:t>
            </a:r>
          </a:p>
          <a:p>
            <a:pPr marL="285750" lvl="0" indent="-285750">
              <a:spcBef>
                <a:spcPct val="50000"/>
              </a:spcBef>
              <a:buClr>
                <a:schemeClr val="accent1"/>
              </a:buClr>
              <a:buSzPct val="80000"/>
              <a:buFont typeface="Wingdings" panose="05000000000000000000" pitchFamily="2" charset="2"/>
              <a:buChar char="v"/>
            </a:pPr>
            <a:r>
              <a:rPr lang="en-US" sz="2800" dirty="0">
                <a:latin typeface="Arial" panose="020B0604020202020204" pitchFamily="34" charset="0"/>
                <a:cs typeface="Arial" panose="020B0604020202020204" pitchFamily="34" charset="0"/>
              </a:rPr>
              <a:t>Part D plans will have a formulary and “tier” the drugs </a:t>
            </a:r>
          </a:p>
          <a:p>
            <a:pPr marL="1028700" lvl="1">
              <a:spcBef>
                <a:spcPct val="50000"/>
              </a:spcBef>
              <a:buClr>
                <a:schemeClr val="accent1"/>
              </a:buClr>
              <a:buSzPct val="80000"/>
              <a:buFont typeface="Arial" panose="020B0604020202020204" pitchFamily="34" charset="0"/>
              <a:buChar char="•"/>
            </a:pPr>
            <a:r>
              <a:rPr lang="en-US" sz="2400" dirty="0">
                <a:latin typeface="Arial" panose="020B0604020202020204" pitchFamily="34" charset="0"/>
                <a:cs typeface="Arial" panose="020B0604020202020204" pitchFamily="34" charset="0"/>
              </a:rPr>
              <a:t>4-5 tiers for most plans</a:t>
            </a:r>
          </a:p>
          <a:p>
            <a:pPr marL="1485900" lvl="2" indent="-285750">
              <a:spcBef>
                <a:spcPct val="50000"/>
              </a:spcBef>
              <a:buClr>
                <a:schemeClr val="accent1"/>
              </a:buClr>
              <a:buSzPct val="80000"/>
              <a:buFont typeface="Courier New" panose="02070309020205020404" pitchFamily="49" charset="0"/>
              <a:buChar char="o"/>
            </a:pPr>
            <a:r>
              <a:rPr lang="en-US" sz="2000" dirty="0">
                <a:latin typeface="Arial" panose="020B0604020202020204" pitchFamily="34" charset="0"/>
                <a:cs typeface="Arial" panose="020B0604020202020204" pitchFamily="34" charset="0"/>
              </a:rPr>
              <a:t>Each tier is associated with a cost sharing amount</a:t>
            </a:r>
          </a:p>
          <a:p>
            <a:pPr marL="1485900" lvl="2" indent="-285750">
              <a:spcBef>
                <a:spcPct val="50000"/>
              </a:spcBef>
              <a:buClr>
                <a:schemeClr val="accent1"/>
              </a:buClr>
              <a:buSzPct val="80000"/>
              <a:buFont typeface="Courier New" panose="02070309020205020404" pitchFamily="49" charset="0"/>
              <a:buChar char="o"/>
            </a:pPr>
            <a:r>
              <a:rPr lang="en-US" sz="2000" dirty="0">
                <a:latin typeface="Arial" panose="020B0604020202020204" pitchFamily="34" charset="0"/>
                <a:cs typeface="Arial" panose="020B0604020202020204" pitchFamily="34" charset="0"/>
              </a:rPr>
              <a:t>The lower the tier, the lower the cost sharing</a:t>
            </a:r>
          </a:p>
          <a:p>
            <a:pPr marL="342900">
              <a:spcBef>
                <a:spcPct val="50000"/>
              </a:spcBef>
              <a:buClr>
                <a:schemeClr val="accent1"/>
              </a:buClr>
              <a:buSzPct val="800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DF4B9D3C-C388-40AC-BC43-D8E8DF31382D}"/>
              </a:ext>
            </a:extLst>
          </p:cNvPr>
          <p:cNvSpPr txBox="1">
            <a:spLocks/>
          </p:cNvSpPr>
          <p:nvPr/>
        </p:nvSpPr>
        <p:spPr>
          <a:xfrm>
            <a:off x="1421296" y="234453"/>
            <a:ext cx="10515600" cy="655807"/>
          </a:xfrm>
          <a:prstGeom prst="rect">
            <a:avLst/>
          </a:prstGeom>
        </p:spPr>
        <p:txBody>
          <a:bodyPr/>
          <a:lstStyle>
            <a:lvl1pPr algn="l" defTabSz="914400" rtl="0" eaLnBrk="1" latinLnBrk="0" hangingPunct="1">
              <a:lnSpc>
                <a:spcPct val="90000"/>
              </a:lnSpc>
              <a:spcBef>
                <a:spcPct val="0"/>
              </a:spcBef>
              <a:buNone/>
              <a:defRPr sz="4000" b="1" kern="1200">
                <a:solidFill>
                  <a:srgbClr val="6D6E71"/>
                </a:solidFill>
                <a:effectLst>
                  <a:innerShdw blurRad="63500" dist="50800" dir="13500000">
                    <a:prstClr val="black">
                      <a:alpha val="50000"/>
                    </a:prstClr>
                  </a:innerShdw>
                </a:effectLst>
                <a:latin typeface="Arial" panose="020B0604020202020204" pitchFamily="34" charset="0"/>
                <a:ea typeface="+mj-ea"/>
                <a:cs typeface="Arial" panose="020B0604020202020204" pitchFamily="34" charset="0"/>
              </a:defRPr>
            </a:lvl1pPr>
          </a:lstStyle>
          <a:p>
            <a:r>
              <a:rPr lang="en-US" dirty="0">
                <a:solidFill>
                  <a:schemeClr val="bg2"/>
                </a:solidFill>
              </a:rPr>
              <a:t>Medicare 101</a:t>
            </a:r>
          </a:p>
        </p:txBody>
      </p:sp>
    </p:spTree>
    <p:extLst>
      <p:ext uri="{BB962C8B-B14F-4D97-AF65-F5344CB8AC3E}">
        <p14:creationId xmlns:p14="http://schemas.microsoft.com/office/powerpoint/2010/main" val="194989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1000"/>
                                        <p:tgtEl>
                                          <p:spTgt spid="4">
                                            <p:txEl>
                                              <p:pRg st="5" end="5"/>
                                            </p:txEl>
                                          </p:spTgt>
                                        </p:tgtEl>
                                      </p:cBhvr>
                                    </p:animEffect>
                                    <p:anim calcmode="lin" valueType="num">
                                      <p:cBhvr>
                                        <p:cTn id="2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E75D-0C56-474F-9D7B-0FB775A6CC27}"/>
              </a:ext>
            </a:extLst>
          </p:cNvPr>
          <p:cNvSpPr>
            <a:spLocks noGrp="1"/>
          </p:cNvSpPr>
          <p:nvPr>
            <p:ph type="title"/>
          </p:nvPr>
        </p:nvSpPr>
        <p:spPr>
          <a:xfrm>
            <a:off x="838200" y="1188610"/>
            <a:ext cx="10515600" cy="655807"/>
          </a:xfrm>
        </p:spPr>
        <p:txBody>
          <a:bodyPr/>
          <a:lstStyle/>
          <a:p>
            <a:r>
              <a:rPr lang="en-US" dirty="0">
                <a:solidFill>
                  <a:srgbClr val="598D3D"/>
                </a:solidFill>
              </a:rPr>
              <a:t>Medicare Part D</a:t>
            </a:r>
          </a:p>
        </p:txBody>
      </p:sp>
      <p:sp>
        <p:nvSpPr>
          <p:cNvPr id="3" name="Content Placeholder 2">
            <a:extLst>
              <a:ext uri="{FF2B5EF4-FFF2-40B4-BE49-F238E27FC236}">
                <a16:creationId xmlns:a16="http://schemas.microsoft.com/office/drawing/2014/main" id="{EF2EE810-9190-4FAE-8FA4-DB69443344D3}"/>
              </a:ext>
            </a:extLst>
          </p:cNvPr>
          <p:cNvSpPr>
            <a:spLocks noGrp="1"/>
          </p:cNvSpPr>
          <p:nvPr>
            <p:ph idx="1"/>
          </p:nvPr>
        </p:nvSpPr>
        <p:spPr>
          <a:xfrm>
            <a:off x="838200" y="2273300"/>
            <a:ext cx="5986670" cy="3914775"/>
          </a:xfrm>
        </p:spPr>
        <p:txBody>
          <a:bodyPr/>
          <a:lstStyle/>
          <a:p>
            <a:pPr marL="0" indent="0">
              <a:buNone/>
            </a:pPr>
            <a:r>
              <a:rPr lang="en-US" dirty="0"/>
              <a:t>Formulary: List of Covered Drugs</a:t>
            </a:r>
          </a:p>
          <a:p>
            <a:r>
              <a:rPr lang="en-US" dirty="0"/>
              <a:t>Drugs are grouped into tiers based on cost</a:t>
            </a:r>
          </a:p>
          <a:p>
            <a:r>
              <a:rPr lang="en-US" dirty="0"/>
              <a:t>In general, the lower the tier, the lower the cost</a:t>
            </a:r>
          </a:p>
          <a:p>
            <a:r>
              <a:rPr lang="en-US" dirty="0"/>
              <a:t>Deductibles may be charged by tier</a:t>
            </a:r>
          </a:p>
        </p:txBody>
      </p:sp>
      <p:graphicFrame>
        <p:nvGraphicFramePr>
          <p:cNvPr id="9" name="Diagram 8">
            <a:extLst>
              <a:ext uri="{FF2B5EF4-FFF2-40B4-BE49-F238E27FC236}">
                <a16:creationId xmlns:a16="http://schemas.microsoft.com/office/drawing/2014/main" id="{A4F59839-6C36-4E6C-BA33-D59C014E626D}"/>
              </a:ext>
            </a:extLst>
          </p:cNvPr>
          <p:cNvGraphicFramePr/>
          <p:nvPr>
            <p:extLst>
              <p:ext uri="{D42A27DB-BD31-4B8C-83A1-F6EECF244321}">
                <p14:modId xmlns:p14="http://schemas.microsoft.com/office/powerpoint/2010/main" val="2190803104"/>
              </p:ext>
            </p:extLst>
          </p:nvPr>
        </p:nvGraphicFramePr>
        <p:xfrm>
          <a:off x="7399130" y="1367136"/>
          <a:ext cx="422302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8109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0BB8-7663-402E-88BA-C9027E1ED3F9}"/>
              </a:ext>
            </a:extLst>
          </p:cNvPr>
          <p:cNvSpPr>
            <a:spLocks noGrp="1"/>
          </p:cNvSpPr>
          <p:nvPr>
            <p:ph type="title"/>
          </p:nvPr>
        </p:nvSpPr>
        <p:spPr>
          <a:xfrm>
            <a:off x="679174" y="258418"/>
            <a:ext cx="10515600" cy="655807"/>
          </a:xfrm>
        </p:spPr>
        <p:txBody>
          <a:bodyPr/>
          <a:lstStyle/>
          <a:p>
            <a:r>
              <a:rPr lang="en-US" dirty="0">
                <a:solidFill>
                  <a:schemeClr val="bg1"/>
                </a:solidFill>
              </a:rPr>
              <a:t>Part D Coverage Gap: Donut Hole</a:t>
            </a:r>
          </a:p>
        </p:txBody>
      </p:sp>
      <p:sp>
        <p:nvSpPr>
          <p:cNvPr id="3" name="Content Placeholder 2">
            <a:extLst>
              <a:ext uri="{FF2B5EF4-FFF2-40B4-BE49-F238E27FC236}">
                <a16:creationId xmlns:a16="http://schemas.microsoft.com/office/drawing/2014/main" id="{E4C636C4-E87C-4837-BFF1-116DE92C036C}"/>
              </a:ext>
            </a:extLst>
          </p:cNvPr>
          <p:cNvSpPr>
            <a:spLocks noGrp="1"/>
          </p:cNvSpPr>
          <p:nvPr>
            <p:ph idx="1"/>
          </p:nvPr>
        </p:nvSpPr>
        <p:spPr>
          <a:xfrm>
            <a:off x="664819" y="1329196"/>
            <a:ext cx="10515600" cy="3914775"/>
          </a:xfrm>
        </p:spPr>
        <p:txBody>
          <a:bodyPr/>
          <a:lstStyle/>
          <a:p>
            <a:pPr marL="0" indent="0">
              <a:buNone/>
            </a:pPr>
            <a:r>
              <a:rPr lang="en-US" dirty="0"/>
              <a:t>Coverage Stages</a:t>
            </a:r>
          </a:p>
          <a:p>
            <a:pPr marL="0" indent="0">
              <a:buNone/>
            </a:pPr>
            <a:endParaRPr lang="en-US" dirty="0"/>
          </a:p>
          <a:p>
            <a:pPr marL="0" indent="0">
              <a:buNone/>
            </a:pPr>
            <a:endParaRPr lang="en-US" dirty="0"/>
          </a:p>
        </p:txBody>
      </p:sp>
      <p:graphicFrame>
        <p:nvGraphicFramePr>
          <p:cNvPr id="4" name="Diagram 3">
            <a:extLst>
              <a:ext uri="{FF2B5EF4-FFF2-40B4-BE49-F238E27FC236}">
                <a16:creationId xmlns:a16="http://schemas.microsoft.com/office/drawing/2014/main" id="{BD3A491B-AA76-46B7-89FB-F0AA082F6EF5}"/>
              </a:ext>
            </a:extLst>
          </p:cNvPr>
          <p:cNvGraphicFramePr/>
          <p:nvPr>
            <p:extLst>
              <p:ext uri="{D42A27DB-BD31-4B8C-83A1-F6EECF244321}">
                <p14:modId xmlns:p14="http://schemas.microsoft.com/office/powerpoint/2010/main" val="1669121818"/>
              </p:ext>
            </p:extLst>
          </p:nvPr>
        </p:nvGraphicFramePr>
        <p:xfrm>
          <a:off x="679174" y="944527"/>
          <a:ext cx="10848007" cy="3209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A273464-D0B8-4AA7-B166-17A361D1220E}"/>
              </a:ext>
            </a:extLst>
          </p:cNvPr>
          <p:cNvSpPr txBox="1"/>
          <p:nvPr/>
        </p:nvSpPr>
        <p:spPr>
          <a:xfrm>
            <a:off x="880856" y="3201786"/>
            <a:ext cx="1625602" cy="830997"/>
          </a:xfrm>
          <a:prstGeom prst="rect">
            <a:avLst/>
          </a:prstGeom>
          <a:noFill/>
        </p:spPr>
        <p:txBody>
          <a:bodyPr wrap="square" rtlCol="0">
            <a:spAutoFit/>
          </a:bodyPr>
          <a:lstStyle/>
          <a:p>
            <a:pPr algn="ctr"/>
            <a:r>
              <a:rPr lang="en-US" sz="2400" dirty="0"/>
              <a:t>Up to $545 deductible</a:t>
            </a:r>
          </a:p>
        </p:txBody>
      </p:sp>
      <p:sp>
        <p:nvSpPr>
          <p:cNvPr id="6" name="TextBox 5">
            <a:extLst>
              <a:ext uri="{FF2B5EF4-FFF2-40B4-BE49-F238E27FC236}">
                <a16:creationId xmlns:a16="http://schemas.microsoft.com/office/drawing/2014/main" id="{09A763A7-AF87-4D34-AF64-BA3D0FFA179F}"/>
              </a:ext>
            </a:extLst>
          </p:cNvPr>
          <p:cNvSpPr txBox="1"/>
          <p:nvPr/>
        </p:nvSpPr>
        <p:spPr>
          <a:xfrm>
            <a:off x="3101009" y="3201786"/>
            <a:ext cx="2169229" cy="830997"/>
          </a:xfrm>
          <a:prstGeom prst="rect">
            <a:avLst/>
          </a:prstGeom>
          <a:noFill/>
        </p:spPr>
        <p:txBody>
          <a:bodyPr wrap="square" rtlCol="0">
            <a:spAutoFit/>
          </a:bodyPr>
          <a:lstStyle/>
          <a:p>
            <a:pPr algn="ctr"/>
            <a:r>
              <a:rPr lang="en-US" sz="2400" dirty="0"/>
              <a:t>Up to $5,030 total drug costs</a:t>
            </a:r>
          </a:p>
        </p:txBody>
      </p:sp>
      <p:sp>
        <p:nvSpPr>
          <p:cNvPr id="7" name="TextBox 6">
            <a:extLst>
              <a:ext uri="{FF2B5EF4-FFF2-40B4-BE49-F238E27FC236}">
                <a16:creationId xmlns:a16="http://schemas.microsoft.com/office/drawing/2014/main" id="{B2FBB37A-054A-4DB4-A97E-A08655363720}"/>
              </a:ext>
            </a:extLst>
          </p:cNvPr>
          <p:cNvSpPr txBox="1"/>
          <p:nvPr/>
        </p:nvSpPr>
        <p:spPr>
          <a:xfrm>
            <a:off x="5809546" y="3201786"/>
            <a:ext cx="2512819" cy="830997"/>
          </a:xfrm>
          <a:prstGeom prst="rect">
            <a:avLst/>
          </a:prstGeom>
          <a:noFill/>
        </p:spPr>
        <p:txBody>
          <a:bodyPr wrap="square" rtlCol="0">
            <a:spAutoFit/>
          </a:bodyPr>
          <a:lstStyle/>
          <a:p>
            <a:pPr algn="ctr"/>
            <a:r>
              <a:rPr lang="en-US" sz="2400" dirty="0"/>
              <a:t>Up to $8,000 out-of-pocket costs</a:t>
            </a:r>
          </a:p>
        </p:txBody>
      </p:sp>
      <p:sp>
        <p:nvSpPr>
          <p:cNvPr id="8" name="TextBox 7">
            <a:extLst>
              <a:ext uri="{FF2B5EF4-FFF2-40B4-BE49-F238E27FC236}">
                <a16:creationId xmlns:a16="http://schemas.microsoft.com/office/drawing/2014/main" id="{124B62E9-8461-4430-8D96-8A717B8671BD}"/>
              </a:ext>
            </a:extLst>
          </p:cNvPr>
          <p:cNvSpPr txBox="1"/>
          <p:nvPr/>
        </p:nvSpPr>
        <p:spPr>
          <a:xfrm>
            <a:off x="8573326" y="3201830"/>
            <a:ext cx="2114273" cy="461665"/>
          </a:xfrm>
          <a:prstGeom prst="rect">
            <a:avLst/>
          </a:prstGeom>
          <a:noFill/>
        </p:spPr>
        <p:txBody>
          <a:bodyPr wrap="square" rtlCol="0">
            <a:spAutoFit/>
          </a:bodyPr>
          <a:lstStyle/>
          <a:p>
            <a:pPr algn="ctr"/>
            <a:r>
              <a:rPr lang="en-US" sz="2400" dirty="0"/>
              <a:t>To end of year</a:t>
            </a:r>
          </a:p>
        </p:txBody>
      </p:sp>
      <p:sp>
        <p:nvSpPr>
          <p:cNvPr id="9" name="TextBox 8">
            <a:extLst>
              <a:ext uri="{FF2B5EF4-FFF2-40B4-BE49-F238E27FC236}">
                <a16:creationId xmlns:a16="http://schemas.microsoft.com/office/drawing/2014/main" id="{DADE5C6E-21E5-4F62-B945-115A6AE7EB2C}"/>
              </a:ext>
            </a:extLst>
          </p:cNvPr>
          <p:cNvSpPr txBox="1"/>
          <p:nvPr/>
        </p:nvSpPr>
        <p:spPr>
          <a:xfrm>
            <a:off x="880856" y="3905143"/>
            <a:ext cx="9535353" cy="2677656"/>
          </a:xfrm>
          <a:prstGeom prst="rect">
            <a:avLst/>
          </a:prstGeom>
          <a:noFill/>
        </p:spPr>
        <p:txBody>
          <a:bodyPr wrap="square" rtlCol="0">
            <a:spAutoFit/>
          </a:bodyPr>
          <a:lstStyle/>
          <a:p>
            <a:endParaRPr lang="en-US" sz="2800" dirty="0"/>
          </a:p>
          <a:p>
            <a:pPr marL="285750" indent="-285750">
              <a:buFont typeface="Arial" panose="020B0604020202020204" pitchFamily="34" charset="0"/>
              <a:buChar char="•"/>
            </a:pPr>
            <a:r>
              <a:rPr lang="en-US" sz="2800" dirty="0"/>
              <a:t>Amount paid for prescriptions depends on stage</a:t>
            </a:r>
          </a:p>
          <a:p>
            <a:pPr marL="285750" indent="-285750">
              <a:buFont typeface="Arial" panose="020B0604020202020204" pitchFamily="34" charset="0"/>
              <a:buChar char="•"/>
            </a:pPr>
            <a:r>
              <a:rPr lang="en-US" sz="2800" dirty="0"/>
              <a:t>Dollar limits can change each year</a:t>
            </a:r>
          </a:p>
          <a:p>
            <a:pPr marL="285750" indent="-285750">
              <a:buFont typeface="Arial" panose="020B0604020202020204" pitchFamily="34" charset="0"/>
              <a:buChar char="•"/>
            </a:pPr>
            <a:r>
              <a:rPr lang="en-US" sz="2800" dirty="0"/>
              <a:t>Not all plans have a deductible</a:t>
            </a:r>
          </a:p>
          <a:p>
            <a:pPr marL="285750" indent="-285750">
              <a:buFont typeface="Arial" panose="020B0604020202020204" pitchFamily="34" charset="0"/>
              <a:buChar char="•"/>
            </a:pPr>
            <a:r>
              <a:rPr lang="en-US" sz="2800" dirty="0"/>
              <a:t>Many people never reach the coverage gap</a:t>
            </a:r>
          </a:p>
          <a:p>
            <a:pPr marL="285750" indent="-285750">
              <a:buFont typeface="Arial" panose="020B0604020202020204" pitchFamily="34" charset="0"/>
              <a:buChar char="•"/>
            </a:pPr>
            <a:r>
              <a:rPr lang="en-US" sz="2800" dirty="0"/>
              <a:t>Cycle starts over  on January 1 each year</a:t>
            </a:r>
          </a:p>
        </p:txBody>
      </p:sp>
    </p:spTree>
    <p:extLst>
      <p:ext uri="{BB962C8B-B14F-4D97-AF65-F5344CB8AC3E}">
        <p14:creationId xmlns:p14="http://schemas.microsoft.com/office/powerpoint/2010/main" val="52029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D9F6-F25B-4165-A6E0-E3DB53692CCC}"/>
              </a:ext>
            </a:extLst>
          </p:cNvPr>
          <p:cNvSpPr>
            <a:spLocks noGrp="1"/>
          </p:cNvSpPr>
          <p:nvPr>
            <p:ph type="title"/>
          </p:nvPr>
        </p:nvSpPr>
        <p:spPr/>
        <p:txBody>
          <a:bodyPr/>
          <a:lstStyle/>
          <a:p>
            <a:r>
              <a:rPr lang="en-US" dirty="0">
                <a:solidFill>
                  <a:srgbClr val="598D3D"/>
                </a:solidFill>
              </a:rPr>
              <a:t>Medicare Prescription Drug Coverage</a:t>
            </a:r>
          </a:p>
        </p:txBody>
      </p:sp>
      <p:sp>
        <p:nvSpPr>
          <p:cNvPr id="3" name="Content Placeholder 2">
            <a:extLst>
              <a:ext uri="{FF2B5EF4-FFF2-40B4-BE49-F238E27FC236}">
                <a16:creationId xmlns:a16="http://schemas.microsoft.com/office/drawing/2014/main" id="{4600F23F-E1E3-49D9-ABBF-7BF939188046}"/>
              </a:ext>
            </a:extLst>
          </p:cNvPr>
          <p:cNvSpPr>
            <a:spLocks noGrp="1"/>
          </p:cNvSpPr>
          <p:nvPr>
            <p:ph idx="1"/>
          </p:nvPr>
        </p:nvSpPr>
        <p:spPr/>
        <p:txBody>
          <a:bodyPr/>
          <a:lstStyle/>
          <a:p>
            <a:pPr marL="0" indent="0">
              <a:buNone/>
            </a:pPr>
            <a:r>
              <a:rPr lang="en-US" sz="3600" b="1" dirty="0"/>
              <a:t>Fast facts:</a:t>
            </a:r>
          </a:p>
          <a:p>
            <a:r>
              <a:rPr lang="en-US" dirty="0"/>
              <a:t>Must be enrolled in Part A, Part B or both</a:t>
            </a:r>
          </a:p>
          <a:p>
            <a:r>
              <a:rPr lang="en-US" dirty="0"/>
              <a:t>May be required to use pharmacy network</a:t>
            </a:r>
          </a:p>
          <a:p>
            <a:r>
              <a:rPr lang="en-US" dirty="0"/>
              <a:t>Coverage and costs vary by plan and may change each year</a:t>
            </a:r>
          </a:p>
          <a:p>
            <a:r>
              <a:rPr lang="en-US" dirty="0"/>
              <a:t>Part D premium penalty for late enrollment may apply</a:t>
            </a:r>
          </a:p>
        </p:txBody>
      </p:sp>
    </p:spTree>
    <p:extLst>
      <p:ext uri="{BB962C8B-B14F-4D97-AF65-F5344CB8AC3E}">
        <p14:creationId xmlns:p14="http://schemas.microsoft.com/office/powerpoint/2010/main" val="3342034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93D82-659A-4FA9-A41C-396A5182F61F}"/>
              </a:ext>
            </a:extLst>
          </p:cNvPr>
          <p:cNvSpPr>
            <a:spLocks noGrp="1"/>
          </p:cNvSpPr>
          <p:nvPr>
            <p:ph type="title"/>
          </p:nvPr>
        </p:nvSpPr>
        <p:spPr/>
        <p:txBody>
          <a:bodyPr/>
          <a:lstStyle/>
          <a:p>
            <a:r>
              <a:rPr lang="en-US" dirty="0"/>
              <a:t>How long has Medicare been around?</a:t>
            </a:r>
          </a:p>
        </p:txBody>
      </p:sp>
      <p:sp>
        <p:nvSpPr>
          <p:cNvPr id="3" name="Content Placeholder 2">
            <a:extLst>
              <a:ext uri="{FF2B5EF4-FFF2-40B4-BE49-F238E27FC236}">
                <a16:creationId xmlns:a16="http://schemas.microsoft.com/office/drawing/2014/main" id="{77534EB7-4D8F-4EEA-88FE-C24F5F0E96EF}"/>
              </a:ext>
            </a:extLst>
          </p:cNvPr>
          <p:cNvSpPr>
            <a:spLocks noGrp="1"/>
          </p:cNvSpPr>
          <p:nvPr>
            <p:ph idx="1"/>
          </p:nvPr>
        </p:nvSpPr>
        <p:spPr/>
        <p:txBody>
          <a:bodyPr/>
          <a:lstStyle/>
          <a:p>
            <a:pPr marL="514350" indent="-514350">
              <a:buFont typeface="+mj-lt"/>
              <a:buAutoNum type="alphaUcPeriod"/>
            </a:pPr>
            <a:r>
              <a:rPr lang="en-US" dirty="0"/>
              <a:t>1945</a:t>
            </a:r>
          </a:p>
          <a:p>
            <a:pPr marL="514350" indent="-514350">
              <a:buFont typeface="+mj-lt"/>
              <a:buAutoNum type="alphaUcPeriod"/>
            </a:pPr>
            <a:r>
              <a:rPr lang="en-US" dirty="0"/>
              <a:t>1955</a:t>
            </a:r>
          </a:p>
          <a:p>
            <a:pPr marL="514350" indent="-514350">
              <a:buFont typeface="+mj-lt"/>
              <a:buAutoNum type="alphaUcPeriod"/>
            </a:pPr>
            <a:r>
              <a:rPr lang="en-US" dirty="0"/>
              <a:t>1965</a:t>
            </a:r>
          </a:p>
          <a:p>
            <a:pPr marL="514350" indent="-514350">
              <a:buFont typeface="+mj-lt"/>
              <a:buAutoNum type="alphaUcPeriod"/>
            </a:pPr>
            <a:r>
              <a:rPr lang="en-US" dirty="0"/>
              <a:t>1975</a:t>
            </a:r>
          </a:p>
        </p:txBody>
      </p:sp>
    </p:spTree>
    <p:extLst>
      <p:ext uri="{BB962C8B-B14F-4D97-AF65-F5344CB8AC3E}">
        <p14:creationId xmlns:p14="http://schemas.microsoft.com/office/powerpoint/2010/main" val="1429848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B40C0E-89F8-428C-9618-704F630B0AEB}"/>
              </a:ext>
            </a:extLst>
          </p:cNvPr>
          <p:cNvPicPr>
            <a:picLocks noChangeAspect="1"/>
          </p:cNvPicPr>
          <p:nvPr/>
        </p:nvPicPr>
        <p:blipFill>
          <a:blip r:embed="rId3"/>
          <a:stretch>
            <a:fillRect/>
          </a:stretch>
        </p:blipFill>
        <p:spPr>
          <a:xfrm>
            <a:off x="3734676" y="1142229"/>
            <a:ext cx="4944321" cy="5571067"/>
          </a:xfrm>
          <a:prstGeom prst="rect">
            <a:avLst/>
          </a:prstGeom>
        </p:spPr>
      </p:pic>
    </p:spTree>
    <p:extLst>
      <p:ext uri="{BB962C8B-B14F-4D97-AF65-F5344CB8AC3E}">
        <p14:creationId xmlns:p14="http://schemas.microsoft.com/office/powerpoint/2010/main" val="259325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descr="Your Medicare Coverage Choices" title="Your Medicare Coverage Choices"/>
          <p:cNvSpPr>
            <a:spLocks noGrp="1"/>
          </p:cNvSpPr>
          <p:nvPr>
            <p:ph type="title"/>
          </p:nvPr>
        </p:nvSpPr>
        <p:spPr>
          <a:xfrm>
            <a:off x="691179" y="-164476"/>
            <a:ext cx="8596668" cy="1320800"/>
          </a:xfrm>
        </p:spPr>
        <p:txBody>
          <a:bodyPr/>
          <a:lstStyle/>
          <a:p>
            <a:r>
              <a:rPr lang="en-US" dirty="0">
                <a:solidFill>
                  <a:schemeClr val="bg1"/>
                </a:solidFill>
              </a:rPr>
              <a:t>Your Medicare Coverage Choices</a:t>
            </a:r>
          </a:p>
        </p:txBody>
      </p:sp>
      <p:grpSp>
        <p:nvGrpSpPr>
          <p:cNvPr id="30" name="Group 29" title="Original Medicare Structure"/>
          <p:cNvGrpSpPr/>
          <p:nvPr/>
        </p:nvGrpSpPr>
        <p:grpSpPr>
          <a:xfrm>
            <a:off x="630470" y="1364224"/>
            <a:ext cx="4998166" cy="5287532"/>
            <a:chOff x="1724124" y="1219201"/>
            <a:chExt cx="4010846" cy="5121275"/>
          </a:xfrm>
        </p:grpSpPr>
        <p:grpSp>
          <p:nvGrpSpPr>
            <p:cNvPr id="31" name="Group 30" descr="Arrow indicating two choices"/>
            <p:cNvGrpSpPr/>
            <p:nvPr/>
          </p:nvGrpSpPr>
          <p:grpSpPr>
            <a:xfrm>
              <a:off x="2847968" y="2807419"/>
              <a:ext cx="1686319" cy="879029"/>
              <a:chOff x="3733801" y="1143000"/>
              <a:chExt cx="1686319" cy="894824"/>
            </a:xfrm>
          </p:grpSpPr>
          <p:cxnSp>
            <p:nvCxnSpPr>
              <p:cNvPr id="39" name="Straight Arrow Connector 38"/>
              <p:cNvCxnSpPr/>
              <p:nvPr/>
            </p:nvCxnSpPr>
            <p:spPr>
              <a:xfrm flipH="1">
                <a:off x="3733801" y="1580624"/>
                <a:ext cx="810272"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44073" y="1580624"/>
                <a:ext cx="87604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44073" y="1143000"/>
                <a:ext cx="677" cy="437624"/>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2267589" y="2422861"/>
              <a:ext cx="2781300" cy="461665"/>
            </a:xfrm>
            <a:prstGeom prst="rect">
              <a:avLst/>
            </a:prstGeom>
            <a:noFill/>
          </p:spPr>
          <p:txBody>
            <a:bodyPr wrap="square" rtlCol="0">
              <a:spAutoFit/>
            </a:bodyPr>
            <a:lstStyle/>
            <a:p>
              <a:r>
                <a:rPr lang="en-US" sz="2400" b="1" dirty="0">
                  <a:solidFill>
                    <a:prstClr val="black"/>
                  </a:solidFill>
                </a:rPr>
                <a:t>Original Medicare</a:t>
              </a:r>
            </a:p>
          </p:txBody>
        </p:sp>
        <p:sp>
          <p:nvSpPr>
            <p:cNvPr id="33" name="Rectangle 32" descr="Hospital Insurance" title="Part A"/>
            <p:cNvSpPr/>
            <p:nvPr/>
          </p:nvSpPr>
          <p:spPr>
            <a:xfrm>
              <a:off x="1724124" y="1219201"/>
              <a:ext cx="1333500" cy="1077483"/>
            </a:xfrm>
            <a:prstGeom prst="rect">
              <a:avLst/>
            </a:prstGeom>
            <a:solidFill>
              <a:schemeClr val="accent1">
                <a:lumMod val="40000"/>
                <a:lumOff val="60000"/>
              </a:schemeClr>
            </a:solidFill>
            <a:ln w="381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Part A</a:t>
              </a:r>
            </a:p>
            <a:p>
              <a:pPr algn="ctr"/>
              <a:r>
                <a:rPr lang="en-US" sz="2000" dirty="0">
                  <a:solidFill>
                    <a:prstClr val="black"/>
                  </a:solidFill>
                </a:rPr>
                <a:t>Hospital Insurance</a:t>
              </a:r>
            </a:p>
          </p:txBody>
        </p:sp>
        <p:sp>
          <p:nvSpPr>
            <p:cNvPr id="34" name="Rectangle 33" descr="Medical Insurance" title="Part B"/>
            <p:cNvSpPr/>
            <p:nvPr/>
          </p:nvSpPr>
          <p:spPr>
            <a:xfrm>
              <a:off x="4055727" y="1260396"/>
              <a:ext cx="1297106" cy="106954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Part B</a:t>
              </a:r>
            </a:p>
            <a:p>
              <a:pPr algn="ctr"/>
              <a:r>
                <a:rPr lang="en-US" sz="2000" dirty="0">
                  <a:solidFill>
                    <a:prstClr val="black"/>
                  </a:solidFill>
                </a:rPr>
                <a:t>Medical Insurance</a:t>
              </a:r>
            </a:p>
          </p:txBody>
        </p:sp>
        <p:sp>
          <p:nvSpPr>
            <p:cNvPr id="35" name="TextBox 34"/>
            <p:cNvSpPr txBox="1"/>
            <p:nvPr/>
          </p:nvSpPr>
          <p:spPr>
            <a:xfrm>
              <a:off x="2267589" y="3688559"/>
              <a:ext cx="2781299" cy="369332"/>
            </a:xfrm>
            <a:prstGeom prst="rect">
              <a:avLst/>
            </a:prstGeom>
            <a:noFill/>
          </p:spPr>
          <p:txBody>
            <a:bodyPr wrap="square" rtlCol="0">
              <a:spAutoFit/>
            </a:bodyPr>
            <a:lstStyle/>
            <a:p>
              <a:pPr algn="ctr"/>
              <a:r>
                <a:rPr lang="en-US" b="1" dirty="0">
                  <a:solidFill>
                    <a:prstClr val="black"/>
                  </a:solidFill>
                </a:rPr>
                <a:t>You can add one or both</a:t>
              </a:r>
            </a:p>
          </p:txBody>
        </p:sp>
        <p:sp>
          <p:nvSpPr>
            <p:cNvPr id="36" name="Rectangle 35" descr="Precription Drug Coverage" title="Part D"/>
            <p:cNvSpPr/>
            <p:nvPr/>
          </p:nvSpPr>
          <p:spPr>
            <a:xfrm>
              <a:off x="4099584" y="4191001"/>
              <a:ext cx="1635386" cy="214947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Part D</a:t>
              </a:r>
            </a:p>
            <a:p>
              <a:pPr algn="ctr"/>
              <a:r>
                <a:rPr lang="en-US" sz="2000" dirty="0">
                  <a:solidFill>
                    <a:prstClr val="black"/>
                  </a:solidFill>
                </a:rPr>
                <a:t>Prescription Drug Coverage.</a:t>
              </a:r>
            </a:p>
            <a:p>
              <a:pPr algn="ctr"/>
              <a:r>
                <a:rPr lang="en-US" sz="2000" b="1" dirty="0">
                  <a:solidFill>
                    <a:prstClr val="black"/>
                  </a:solidFill>
                </a:rPr>
                <a:t>Can have Part A and/or </a:t>
              </a:r>
            </a:p>
            <a:p>
              <a:pPr algn="ctr"/>
              <a:r>
                <a:rPr lang="en-US" sz="2000" b="1" dirty="0">
                  <a:solidFill>
                    <a:prstClr val="black"/>
                  </a:solidFill>
                </a:rPr>
                <a:t>Part B</a:t>
              </a:r>
            </a:p>
          </p:txBody>
        </p:sp>
        <p:sp>
          <p:nvSpPr>
            <p:cNvPr id="37" name="Rectangle 36" descr="Also known as Medigap policy" title="Medicare Supplement Insurance"/>
            <p:cNvSpPr/>
            <p:nvPr/>
          </p:nvSpPr>
          <p:spPr>
            <a:xfrm>
              <a:off x="1790702" y="4184077"/>
              <a:ext cx="1810668" cy="2156399"/>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rPr>
                <a:t>Medicare Supplement Insurance (</a:t>
              </a:r>
              <a:r>
                <a:rPr lang="en-US" sz="2000" b="1" dirty="0">
                  <a:solidFill>
                    <a:prstClr val="black"/>
                  </a:solidFill>
                </a:rPr>
                <a:t>Medigap</a:t>
              </a:r>
              <a:r>
                <a:rPr lang="en-US" sz="2000" dirty="0">
                  <a:solidFill>
                    <a:prstClr val="black"/>
                  </a:solidFill>
                </a:rPr>
                <a:t>) Policy.</a:t>
              </a:r>
            </a:p>
            <a:p>
              <a:pPr algn="ctr"/>
              <a:r>
                <a:rPr lang="en-US" sz="2000" b="1" dirty="0">
                  <a:solidFill>
                    <a:prstClr val="black"/>
                  </a:solidFill>
                </a:rPr>
                <a:t>Must have Part A and B</a:t>
              </a:r>
            </a:p>
          </p:txBody>
        </p:sp>
        <p:sp>
          <p:nvSpPr>
            <p:cNvPr id="38" name="TextBox 37"/>
            <p:cNvSpPr txBox="1"/>
            <p:nvPr/>
          </p:nvSpPr>
          <p:spPr>
            <a:xfrm>
              <a:off x="3083920" y="1295879"/>
              <a:ext cx="910237" cy="447149"/>
            </a:xfrm>
            <a:prstGeom prst="rect">
              <a:avLst/>
            </a:prstGeom>
            <a:noFill/>
          </p:spPr>
          <p:txBody>
            <a:bodyPr wrap="square" rtlCol="0">
              <a:spAutoFit/>
            </a:bodyPr>
            <a:lstStyle/>
            <a:p>
              <a:pPr algn="ctr"/>
              <a:r>
                <a:rPr lang="en-US" sz="2400" b="1" dirty="0">
                  <a:solidFill>
                    <a:prstClr val="black"/>
                  </a:solidFill>
                </a:rPr>
                <a:t>and/or</a:t>
              </a:r>
            </a:p>
          </p:txBody>
        </p:sp>
      </p:grpSp>
      <p:grpSp>
        <p:nvGrpSpPr>
          <p:cNvPr id="42" name="Group 41" descr="Arrow indicating two choices"/>
          <p:cNvGrpSpPr/>
          <p:nvPr/>
        </p:nvGrpSpPr>
        <p:grpSpPr>
          <a:xfrm>
            <a:off x="5385890" y="2149760"/>
            <a:ext cx="1686319" cy="457200"/>
            <a:chOff x="3733801" y="1580624"/>
            <a:chExt cx="1686319" cy="457200"/>
          </a:xfrm>
        </p:grpSpPr>
        <p:cxnSp>
          <p:nvCxnSpPr>
            <p:cNvPr id="43" name="Straight Arrow Connector 42"/>
            <p:cNvCxnSpPr/>
            <p:nvPr/>
          </p:nvCxnSpPr>
          <p:spPr>
            <a:xfrm flipH="1">
              <a:off x="3733801" y="1580624"/>
              <a:ext cx="810272"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544073" y="1580624"/>
              <a:ext cx="87604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grpSp>
        <p:nvGrpSpPr>
          <p:cNvPr id="45" name="Group 44" title="Medicare advantage structure"/>
          <p:cNvGrpSpPr/>
          <p:nvPr/>
        </p:nvGrpSpPr>
        <p:grpSpPr>
          <a:xfrm>
            <a:off x="6885900" y="1406756"/>
            <a:ext cx="4908561" cy="5271655"/>
            <a:chOff x="6553200" y="1219201"/>
            <a:chExt cx="4019992" cy="5105399"/>
          </a:xfrm>
        </p:grpSpPr>
        <p:sp>
          <p:nvSpPr>
            <p:cNvPr id="46" name="TextBox 45"/>
            <p:cNvSpPr txBox="1"/>
            <p:nvPr/>
          </p:nvSpPr>
          <p:spPr>
            <a:xfrm>
              <a:off x="7010400" y="2357736"/>
              <a:ext cx="3562792" cy="830997"/>
            </a:xfrm>
            <a:prstGeom prst="rect">
              <a:avLst/>
            </a:prstGeom>
            <a:noFill/>
          </p:spPr>
          <p:txBody>
            <a:bodyPr wrap="square" rtlCol="0">
              <a:spAutoFit/>
            </a:bodyPr>
            <a:lstStyle/>
            <a:p>
              <a:r>
                <a:rPr lang="en-US" sz="2400" b="1" dirty="0">
                  <a:solidFill>
                    <a:prstClr val="black"/>
                  </a:solidFill>
                </a:rPr>
                <a:t> Medicare Advantage Plan</a:t>
              </a:r>
            </a:p>
          </p:txBody>
        </p:sp>
        <p:sp>
          <p:nvSpPr>
            <p:cNvPr id="47" name="Rectangle 46" descr="Combines Part A, B and usually D" title="Part C"/>
            <p:cNvSpPr/>
            <p:nvPr/>
          </p:nvSpPr>
          <p:spPr>
            <a:xfrm>
              <a:off x="7258706" y="2819400"/>
              <a:ext cx="2667000" cy="122212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Part C</a:t>
              </a:r>
            </a:p>
            <a:p>
              <a:pPr algn="ctr"/>
              <a:r>
                <a:rPr lang="en-US" sz="2000" dirty="0">
                  <a:solidFill>
                    <a:prstClr val="black"/>
                  </a:solidFill>
                </a:rPr>
                <a:t>Combines Part A and Part B and usually </a:t>
              </a:r>
            </a:p>
            <a:p>
              <a:pPr algn="ctr"/>
              <a:r>
                <a:rPr lang="en-US" sz="2000" dirty="0">
                  <a:solidFill>
                    <a:prstClr val="black"/>
                  </a:solidFill>
                </a:rPr>
                <a:t>Part D</a:t>
              </a:r>
            </a:p>
          </p:txBody>
        </p:sp>
        <p:sp>
          <p:nvSpPr>
            <p:cNvPr id="48" name="Rectangle 47" descr="Prescription Drug coverage. Most Part C plans cover prescription drugs." title="Prescription Drug coverage"/>
            <p:cNvSpPr/>
            <p:nvPr/>
          </p:nvSpPr>
          <p:spPr>
            <a:xfrm>
              <a:off x="6553200" y="4191000"/>
              <a:ext cx="3791606" cy="213360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Sometimes may add a Separate Part D Plan</a:t>
              </a:r>
            </a:p>
            <a:p>
              <a:pPr algn="ctr"/>
              <a:r>
                <a:rPr lang="en-US" sz="2000" dirty="0">
                  <a:solidFill>
                    <a:prstClr val="black"/>
                  </a:solidFill>
                </a:rPr>
                <a:t>Prescription Drug Coverage</a:t>
              </a:r>
            </a:p>
            <a:p>
              <a:pPr algn="ct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sp>
          <p:nvSpPr>
            <p:cNvPr id="49" name="Rectangle 48" descr="Hospital Insurance" title="Part A"/>
            <p:cNvSpPr/>
            <p:nvPr/>
          </p:nvSpPr>
          <p:spPr>
            <a:xfrm>
              <a:off x="6893187" y="1252458"/>
              <a:ext cx="1333500" cy="107748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Part A</a:t>
              </a:r>
            </a:p>
            <a:p>
              <a:pPr algn="ctr"/>
              <a:r>
                <a:rPr lang="en-US" sz="2000" dirty="0">
                  <a:solidFill>
                    <a:prstClr val="black"/>
                  </a:solidFill>
                </a:rPr>
                <a:t>Hospital Insurance</a:t>
              </a:r>
            </a:p>
          </p:txBody>
        </p:sp>
        <p:sp>
          <p:nvSpPr>
            <p:cNvPr id="50" name="Rectangle 49" descr="Medical Insurance" title="Part B"/>
            <p:cNvSpPr/>
            <p:nvPr/>
          </p:nvSpPr>
          <p:spPr>
            <a:xfrm>
              <a:off x="9047700" y="1219201"/>
              <a:ext cx="1297106" cy="106954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Part B</a:t>
              </a:r>
            </a:p>
            <a:p>
              <a:pPr algn="ctr"/>
              <a:r>
                <a:rPr lang="en-US" sz="2000" dirty="0">
                  <a:solidFill>
                    <a:prstClr val="black"/>
                  </a:solidFill>
                </a:rPr>
                <a:t>Medical Insurance</a:t>
              </a:r>
            </a:p>
          </p:txBody>
        </p:sp>
        <p:sp>
          <p:nvSpPr>
            <p:cNvPr id="51" name="TextBox 50"/>
            <p:cNvSpPr txBox="1"/>
            <p:nvPr/>
          </p:nvSpPr>
          <p:spPr>
            <a:xfrm>
              <a:off x="8183538" y="1450657"/>
              <a:ext cx="910237" cy="523220"/>
            </a:xfrm>
            <a:prstGeom prst="rect">
              <a:avLst/>
            </a:prstGeom>
            <a:noFill/>
          </p:spPr>
          <p:txBody>
            <a:bodyPr wrap="square" rtlCol="0">
              <a:spAutoFit/>
            </a:bodyPr>
            <a:lstStyle/>
            <a:p>
              <a:pPr algn="ctr"/>
              <a:r>
                <a:rPr lang="en-US" sz="2800" b="1" dirty="0">
                  <a:solidFill>
                    <a:prstClr val="black"/>
                  </a:solidFill>
                </a:rPr>
                <a:t>and</a:t>
              </a:r>
            </a:p>
          </p:txBody>
        </p:sp>
      </p:grpSp>
      <p:sp>
        <p:nvSpPr>
          <p:cNvPr id="52" name="TextBox 51"/>
          <p:cNvSpPr txBox="1"/>
          <p:nvPr/>
        </p:nvSpPr>
        <p:spPr>
          <a:xfrm>
            <a:off x="5921419" y="1636946"/>
            <a:ext cx="474810" cy="369332"/>
          </a:xfrm>
          <a:prstGeom prst="rect">
            <a:avLst/>
          </a:prstGeom>
          <a:noFill/>
        </p:spPr>
        <p:txBody>
          <a:bodyPr wrap="none" rtlCol="0">
            <a:spAutoFit/>
          </a:bodyPr>
          <a:lstStyle/>
          <a:p>
            <a:r>
              <a:rPr lang="en-US" dirty="0">
                <a:solidFill>
                  <a:prstClr val="black"/>
                </a:solidFill>
              </a:rPr>
              <a:t>OR</a:t>
            </a:r>
          </a:p>
        </p:txBody>
      </p:sp>
    </p:spTree>
    <p:extLst>
      <p:ext uri="{BB962C8B-B14F-4D97-AF65-F5344CB8AC3E}">
        <p14:creationId xmlns:p14="http://schemas.microsoft.com/office/powerpoint/2010/main" val="140383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B74C-A77C-4DEB-81FB-3CA845D7C950}"/>
              </a:ext>
            </a:extLst>
          </p:cNvPr>
          <p:cNvSpPr>
            <a:spLocks noGrp="1"/>
          </p:cNvSpPr>
          <p:nvPr>
            <p:ph type="title"/>
          </p:nvPr>
        </p:nvSpPr>
        <p:spPr>
          <a:xfrm>
            <a:off x="1010478" y="2896134"/>
            <a:ext cx="10515600" cy="779463"/>
          </a:xfrm>
        </p:spPr>
        <p:txBody>
          <a:bodyPr>
            <a:normAutofit/>
          </a:bodyPr>
          <a:lstStyle/>
          <a:p>
            <a:r>
              <a:rPr lang="en-US" sz="4800" dirty="0">
                <a:solidFill>
                  <a:srgbClr val="598D3D"/>
                </a:solidFill>
              </a:rPr>
              <a:t>Medicare Supplements - “Medigap”</a:t>
            </a:r>
          </a:p>
        </p:txBody>
      </p:sp>
    </p:spTree>
    <p:extLst>
      <p:ext uri="{BB962C8B-B14F-4D97-AF65-F5344CB8AC3E}">
        <p14:creationId xmlns:p14="http://schemas.microsoft.com/office/powerpoint/2010/main" val="2886296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8672-9CD0-4B48-BE25-140512E92B04}"/>
              </a:ext>
            </a:extLst>
          </p:cNvPr>
          <p:cNvSpPr>
            <a:spLocks noGrp="1"/>
          </p:cNvSpPr>
          <p:nvPr>
            <p:ph type="title"/>
          </p:nvPr>
        </p:nvSpPr>
        <p:spPr/>
        <p:txBody>
          <a:bodyPr>
            <a:normAutofit fontScale="90000"/>
          </a:bodyPr>
          <a:lstStyle/>
          <a:p>
            <a:r>
              <a:rPr lang="en-US" dirty="0">
                <a:solidFill>
                  <a:srgbClr val="598D3D"/>
                </a:solidFill>
              </a:rPr>
              <a:t>Helps pay some costs not paid by Medicare</a:t>
            </a:r>
          </a:p>
        </p:txBody>
      </p:sp>
      <p:sp>
        <p:nvSpPr>
          <p:cNvPr id="3" name="Content Placeholder 2">
            <a:extLst>
              <a:ext uri="{FF2B5EF4-FFF2-40B4-BE49-F238E27FC236}">
                <a16:creationId xmlns:a16="http://schemas.microsoft.com/office/drawing/2014/main" id="{4036F3FC-DD8E-4F6D-95DB-D322D352BD59}"/>
              </a:ext>
            </a:extLst>
          </p:cNvPr>
          <p:cNvSpPr>
            <a:spLocks noGrp="1"/>
          </p:cNvSpPr>
          <p:nvPr>
            <p:ph idx="1"/>
          </p:nvPr>
        </p:nvSpPr>
        <p:spPr/>
        <p:txBody>
          <a:bodyPr/>
          <a:lstStyle/>
          <a:p>
            <a:r>
              <a:rPr lang="en-US" dirty="0"/>
              <a:t>Supplements Original Medicare (Part A &amp; Part B)</a:t>
            </a:r>
          </a:p>
          <a:p>
            <a:r>
              <a:rPr lang="en-US" dirty="0"/>
              <a:t>Can’t be used with a Medicare Advantage Plan (Part C)</a:t>
            </a:r>
          </a:p>
          <a:p>
            <a:r>
              <a:rPr lang="en-US" dirty="0"/>
              <a:t>10 plans with benefits standardized by the federal government</a:t>
            </a:r>
          </a:p>
          <a:p>
            <a:r>
              <a:rPr lang="en-US" dirty="0"/>
              <a:t>MA, MN and WI plans are different from standardized plans in other states</a:t>
            </a:r>
          </a:p>
          <a:p>
            <a:r>
              <a:rPr lang="en-US" dirty="0"/>
              <a:t>Plans offered by private insurance companies in your state</a:t>
            </a:r>
          </a:p>
        </p:txBody>
      </p:sp>
    </p:spTree>
    <p:extLst>
      <p:ext uri="{BB962C8B-B14F-4D97-AF65-F5344CB8AC3E}">
        <p14:creationId xmlns:p14="http://schemas.microsoft.com/office/powerpoint/2010/main" val="715776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4D342FEF-FA88-46C7-812B-8B3467CE05F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50776" y="643467"/>
            <a:ext cx="7090447" cy="5571066"/>
          </a:xfrm>
          <a:prstGeom prst="rect">
            <a:avLst/>
          </a:prstGeom>
        </p:spPr>
      </p:pic>
      <p:sp>
        <p:nvSpPr>
          <p:cNvPr id="4" name="TextBox 3">
            <a:extLst>
              <a:ext uri="{FF2B5EF4-FFF2-40B4-BE49-F238E27FC236}">
                <a16:creationId xmlns:a16="http://schemas.microsoft.com/office/drawing/2014/main" id="{FFDB2BCA-ABC6-4AB9-AA4A-43D5C8312598}"/>
              </a:ext>
            </a:extLst>
          </p:cNvPr>
          <p:cNvSpPr txBox="1"/>
          <p:nvPr/>
        </p:nvSpPr>
        <p:spPr>
          <a:xfrm>
            <a:off x="7454407" y="6014478"/>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rightardia.blogspot.com/2014/10/medicare-tricare-and-champva.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179955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5D6115-AB29-455B-B609-1F69C2D9754B}"/>
              </a:ext>
            </a:extLst>
          </p:cNvPr>
          <p:cNvSpPr>
            <a:spLocks noGrp="1"/>
          </p:cNvSpPr>
          <p:nvPr>
            <p:ph type="title"/>
          </p:nvPr>
        </p:nvSpPr>
        <p:spPr>
          <a:xfrm>
            <a:off x="-92765" y="963877"/>
            <a:ext cx="4425327" cy="4930246"/>
          </a:xfrm>
        </p:spPr>
        <p:txBody>
          <a:bodyPr>
            <a:normAutofit/>
          </a:bodyPr>
          <a:lstStyle/>
          <a:p>
            <a:pPr algn="ctr"/>
            <a:r>
              <a:rPr lang="en-US" dirty="0">
                <a:solidFill>
                  <a:srgbClr val="598D3D"/>
                </a:solidFill>
              </a:rPr>
              <a:t>Medicare Supplements – When to Enroll</a:t>
            </a:r>
          </a:p>
        </p:txBody>
      </p:sp>
      <p:sp>
        <p:nvSpPr>
          <p:cNvPr id="5" name="Content Placeholder 4">
            <a:extLst>
              <a:ext uri="{FF2B5EF4-FFF2-40B4-BE49-F238E27FC236}">
                <a16:creationId xmlns:a16="http://schemas.microsoft.com/office/drawing/2014/main" id="{0C0B127F-460B-4160-8FDC-D8D00A195ED3}"/>
              </a:ext>
            </a:extLst>
          </p:cNvPr>
          <p:cNvSpPr>
            <a:spLocks noGrp="1"/>
          </p:cNvSpPr>
          <p:nvPr>
            <p:ph idx="1"/>
          </p:nvPr>
        </p:nvSpPr>
        <p:spPr>
          <a:xfrm>
            <a:off x="4976031" y="963877"/>
            <a:ext cx="6377769" cy="4930246"/>
          </a:xfrm>
        </p:spPr>
        <p:txBody>
          <a:bodyPr anchor="ctr">
            <a:normAutofit/>
          </a:bodyPr>
          <a:lstStyle/>
          <a:p>
            <a:r>
              <a:rPr lang="en-US" sz="2400" dirty="0"/>
              <a:t>If you decide to sign up for a Medigap policy, a good time to do so is during the Medigap Open Enrollment Period, a six-month period that typically starts the month you turn 65 and have Medicare Part B. If you enroll in a Medigap plan during this period, you can’t be turned down or charged more because of any health conditions. But if you apply for a Medigap plan later on, you may be subject to </a:t>
            </a:r>
            <a:r>
              <a:rPr lang="en-US" sz="2400" dirty="0">
                <a:hlinkClick r:id="rId3"/>
              </a:rPr>
              <a:t>medical underwriting</a:t>
            </a:r>
            <a:r>
              <a:rPr lang="en-US" sz="2400" dirty="0"/>
              <a:t>; your acceptance into a plan isn’t guaranteed.</a:t>
            </a:r>
          </a:p>
        </p:txBody>
      </p:sp>
    </p:spTree>
    <p:extLst>
      <p:ext uri="{BB962C8B-B14F-4D97-AF65-F5344CB8AC3E}">
        <p14:creationId xmlns:p14="http://schemas.microsoft.com/office/powerpoint/2010/main" val="3092060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CE492D9-D007-4BC7-87F7-ED5592912E35}"/>
              </a:ext>
            </a:extLst>
          </p:cNvPr>
          <p:cNvSpPr>
            <a:spLocks noGrp="1"/>
          </p:cNvSpPr>
          <p:nvPr>
            <p:ph type="body" idx="1"/>
          </p:nvPr>
        </p:nvSpPr>
        <p:spPr>
          <a:xfrm>
            <a:off x="675743" y="1483533"/>
            <a:ext cx="4185623" cy="576262"/>
          </a:xfrm>
        </p:spPr>
        <p:txBody>
          <a:bodyPr/>
          <a:lstStyle/>
          <a:p>
            <a:pPr algn="ctr"/>
            <a:r>
              <a:rPr lang="en-US" u="sng" dirty="0"/>
              <a:t>Medicare Advantage</a:t>
            </a:r>
          </a:p>
        </p:txBody>
      </p:sp>
      <p:sp>
        <p:nvSpPr>
          <p:cNvPr id="9" name="Content Placeholder 8">
            <a:extLst>
              <a:ext uri="{FF2B5EF4-FFF2-40B4-BE49-F238E27FC236}">
                <a16:creationId xmlns:a16="http://schemas.microsoft.com/office/drawing/2014/main" id="{2E900CF2-19F8-43EB-9E11-546D81595327}"/>
              </a:ext>
            </a:extLst>
          </p:cNvPr>
          <p:cNvSpPr>
            <a:spLocks noGrp="1"/>
          </p:cNvSpPr>
          <p:nvPr>
            <p:ph sz="half" idx="2"/>
          </p:nvPr>
        </p:nvSpPr>
        <p:spPr>
          <a:xfrm>
            <a:off x="931775" y="2413585"/>
            <a:ext cx="4185623" cy="3304117"/>
          </a:xfrm>
        </p:spPr>
        <p:txBody>
          <a:bodyPr>
            <a:normAutofit/>
          </a:bodyPr>
          <a:lstStyle/>
          <a:p>
            <a:r>
              <a:rPr lang="en-US" dirty="0"/>
              <a:t>Usually has a network for the best cost-savings</a:t>
            </a:r>
          </a:p>
          <a:p>
            <a:r>
              <a:rPr lang="en-US" dirty="0"/>
              <a:t>Can include Part D coverage</a:t>
            </a:r>
          </a:p>
          <a:p>
            <a:r>
              <a:rPr lang="en-US" dirty="0"/>
              <a:t>Benefits can vary from plan to plan, but must be as good or better than Original Medicare</a:t>
            </a:r>
          </a:p>
          <a:p>
            <a:r>
              <a:rPr lang="en-US" dirty="0"/>
              <a:t>Guaranteed Issue</a:t>
            </a:r>
          </a:p>
          <a:p>
            <a:r>
              <a:rPr lang="en-US" dirty="0"/>
              <a:t>Subject to enrollment periods</a:t>
            </a:r>
          </a:p>
          <a:p>
            <a:r>
              <a:rPr lang="en-US" dirty="0"/>
              <a:t>Must be enrolled in Part A &amp; B</a:t>
            </a:r>
          </a:p>
        </p:txBody>
      </p:sp>
      <p:sp>
        <p:nvSpPr>
          <p:cNvPr id="10" name="Text Placeholder 9">
            <a:extLst>
              <a:ext uri="{FF2B5EF4-FFF2-40B4-BE49-F238E27FC236}">
                <a16:creationId xmlns:a16="http://schemas.microsoft.com/office/drawing/2014/main" id="{B3F359F1-A732-4DB0-B5CB-6504BA527DEC}"/>
              </a:ext>
            </a:extLst>
          </p:cNvPr>
          <p:cNvSpPr>
            <a:spLocks noGrp="1"/>
          </p:cNvSpPr>
          <p:nvPr>
            <p:ph type="body" sz="quarter" idx="3"/>
          </p:nvPr>
        </p:nvSpPr>
        <p:spPr>
          <a:xfrm>
            <a:off x="5933543" y="1469429"/>
            <a:ext cx="4185618" cy="576262"/>
          </a:xfrm>
        </p:spPr>
        <p:txBody>
          <a:bodyPr/>
          <a:lstStyle/>
          <a:p>
            <a:pPr algn="ctr"/>
            <a:r>
              <a:rPr lang="en-US" u="sng" dirty="0"/>
              <a:t>Medigap</a:t>
            </a:r>
          </a:p>
        </p:txBody>
      </p:sp>
      <p:sp>
        <p:nvSpPr>
          <p:cNvPr id="11" name="Content Placeholder 10">
            <a:extLst>
              <a:ext uri="{FF2B5EF4-FFF2-40B4-BE49-F238E27FC236}">
                <a16:creationId xmlns:a16="http://schemas.microsoft.com/office/drawing/2014/main" id="{C82141ED-EB4C-4CBF-9F24-BCC2609AECDA}"/>
              </a:ext>
            </a:extLst>
          </p:cNvPr>
          <p:cNvSpPr>
            <a:spLocks noGrp="1"/>
          </p:cNvSpPr>
          <p:nvPr>
            <p:ph sz="quarter" idx="4"/>
          </p:nvPr>
        </p:nvSpPr>
        <p:spPr>
          <a:xfrm>
            <a:off x="6580047" y="2413584"/>
            <a:ext cx="4185617" cy="3304117"/>
          </a:xfrm>
        </p:spPr>
        <p:txBody>
          <a:bodyPr>
            <a:noAutofit/>
          </a:bodyPr>
          <a:lstStyle/>
          <a:p>
            <a:r>
              <a:rPr lang="en-US" dirty="0"/>
              <a:t>Can go to any provider or facility who accepts Medicare assignment</a:t>
            </a:r>
          </a:p>
          <a:p>
            <a:r>
              <a:rPr lang="en-US" dirty="0"/>
              <a:t>Med supp plans sold today do not include Part D</a:t>
            </a:r>
          </a:p>
          <a:p>
            <a:r>
              <a:rPr lang="en-US" dirty="0"/>
              <a:t>Benefits are standardized across all plans.  Premium varies.</a:t>
            </a:r>
          </a:p>
          <a:p>
            <a:r>
              <a:rPr lang="en-US" dirty="0"/>
              <a:t>May be subject to underwriting (check with your state)</a:t>
            </a:r>
          </a:p>
          <a:p>
            <a:r>
              <a:rPr lang="en-US" dirty="0"/>
              <a:t>Can enroll at any time of year</a:t>
            </a:r>
          </a:p>
          <a:p>
            <a:r>
              <a:rPr lang="en-US" dirty="0"/>
              <a:t>Must be enrolled in Part A &amp; B</a:t>
            </a:r>
          </a:p>
        </p:txBody>
      </p:sp>
      <p:sp>
        <p:nvSpPr>
          <p:cNvPr id="3" name="Title 2">
            <a:extLst>
              <a:ext uri="{FF2B5EF4-FFF2-40B4-BE49-F238E27FC236}">
                <a16:creationId xmlns:a16="http://schemas.microsoft.com/office/drawing/2014/main" id="{62DE4051-6C41-46E4-AE5D-87035BE08A86}"/>
              </a:ext>
            </a:extLst>
          </p:cNvPr>
          <p:cNvSpPr>
            <a:spLocks noGrp="1"/>
          </p:cNvSpPr>
          <p:nvPr>
            <p:ph type="title"/>
          </p:nvPr>
        </p:nvSpPr>
        <p:spPr>
          <a:xfrm>
            <a:off x="675743" y="182437"/>
            <a:ext cx="10515600" cy="787149"/>
          </a:xfrm>
        </p:spPr>
        <p:txBody>
          <a:bodyPr/>
          <a:lstStyle/>
          <a:p>
            <a:pPr algn="ctr"/>
            <a:r>
              <a:rPr lang="en-US" dirty="0">
                <a:solidFill>
                  <a:schemeClr val="accent6">
                    <a:lumMod val="60000"/>
                    <a:lumOff val="40000"/>
                  </a:schemeClr>
                </a:solidFill>
              </a:rPr>
              <a:t>What’s the Difference?</a:t>
            </a:r>
          </a:p>
        </p:txBody>
      </p:sp>
    </p:spTree>
    <p:extLst>
      <p:ext uri="{BB962C8B-B14F-4D97-AF65-F5344CB8AC3E}">
        <p14:creationId xmlns:p14="http://schemas.microsoft.com/office/powerpoint/2010/main" val="291174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A307-6CF6-4BA6-96A9-84E952CB393E}"/>
              </a:ext>
            </a:extLst>
          </p:cNvPr>
          <p:cNvSpPr>
            <a:spLocks noGrp="1"/>
          </p:cNvSpPr>
          <p:nvPr>
            <p:ph type="title"/>
          </p:nvPr>
        </p:nvSpPr>
        <p:spPr/>
        <p:txBody>
          <a:bodyPr/>
          <a:lstStyle/>
          <a:p>
            <a:r>
              <a:rPr lang="en-US" dirty="0">
                <a:solidFill>
                  <a:srgbClr val="598D3D"/>
                </a:solidFill>
              </a:rPr>
              <a:t>Enrolling in Medicare Advantage</a:t>
            </a:r>
          </a:p>
        </p:txBody>
      </p:sp>
      <p:sp>
        <p:nvSpPr>
          <p:cNvPr id="3" name="Content Placeholder 2">
            <a:extLst>
              <a:ext uri="{FF2B5EF4-FFF2-40B4-BE49-F238E27FC236}">
                <a16:creationId xmlns:a16="http://schemas.microsoft.com/office/drawing/2014/main" id="{32543B09-7ED2-4715-81D6-7EA9F6616D61}"/>
              </a:ext>
            </a:extLst>
          </p:cNvPr>
          <p:cNvSpPr>
            <a:spLocks noGrp="1"/>
          </p:cNvSpPr>
          <p:nvPr>
            <p:ph idx="1"/>
          </p:nvPr>
        </p:nvSpPr>
        <p:spPr>
          <a:xfrm>
            <a:off x="838200" y="2273300"/>
            <a:ext cx="10515600" cy="4472057"/>
          </a:xfrm>
        </p:spPr>
        <p:txBody>
          <a:bodyPr>
            <a:normAutofit/>
          </a:bodyPr>
          <a:lstStyle/>
          <a:p>
            <a:r>
              <a:rPr lang="en-US" b="1" dirty="0"/>
              <a:t>Initial Enrollment Period (IEP)</a:t>
            </a:r>
          </a:p>
          <a:p>
            <a:pPr marL="0" indent="0">
              <a:buNone/>
            </a:pPr>
            <a:r>
              <a:rPr lang="en-US" dirty="0"/>
              <a:t>	If you enroll in the three months before your Medicare effective date at age 65, your plan effective date will be the first day of the month that Medicare is effective.  Otherwise, the plan effective date will be the first of the month of your 65</a:t>
            </a:r>
            <a:r>
              <a:rPr lang="en-US" baseline="30000" dirty="0"/>
              <a:t>th</a:t>
            </a:r>
            <a:r>
              <a:rPr lang="en-US" dirty="0"/>
              <a:t> birthday and only 3 months after.</a:t>
            </a:r>
          </a:p>
          <a:p>
            <a:pPr marL="0" indent="0">
              <a:buNone/>
            </a:pPr>
            <a:endParaRPr lang="en-US" dirty="0"/>
          </a:p>
          <a:p>
            <a:pPr marL="0" indent="0">
              <a:buNone/>
            </a:pPr>
            <a:r>
              <a:rPr lang="en-US" dirty="0"/>
              <a:t>If you have Medicare before age 65 due to a disability, you’ll have a second seven-month IEP at age 65 when you can change or enroll in a MAPD or PDP plan.  </a:t>
            </a:r>
          </a:p>
        </p:txBody>
      </p:sp>
    </p:spTree>
    <p:extLst>
      <p:ext uri="{BB962C8B-B14F-4D97-AF65-F5344CB8AC3E}">
        <p14:creationId xmlns:p14="http://schemas.microsoft.com/office/powerpoint/2010/main" val="1288826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EDC3-9EA2-4A33-A0A4-8BD1280BB5BD}"/>
              </a:ext>
            </a:extLst>
          </p:cNvPr>
          <p:cNvSpPr>
            <a:spLocks noGrp="1"/>
          </p:cNvSpPr>
          <p:nvPr>
            <p:ph type="title"/>
          </p:nvPr>
        </p:nvSpPr>
        <p:spPr>
          <a:xfrm>
            <a:off x="1765853" y="168193"/>
            <a:ext cx="5602357" cy="655807"/>
          </a:xfrm>
        </p:spPr>
        <p:txBody>
          <a:bodyPr/>
          <a:lstStyle/>
          <a:p>
            <a:r>
              <a:rPr lang="en-US" dirty="0">
                <a:solidFill>
                  <a:schemeClr val="bg1"/>
                </a:solidFill>
              </a:rPr>
              <a:t>Important Dates</a:t>
            </a:r>
          </a:p>
        </p:txBody>
      </p:sp>
      <p:sp>
        <p:nvSpPr>
          <p:cNvPr id="3" name="Content Placeholder 2">
            <a:extLst>
              <a:ext uri="{FF2B5EF4-FFF2-40B4-BE49-F238E27FC236}">
                <a16:creationId xmlns:a16="http://schemas.microsoft.com/office/drawing/2014/main" id="{3B770E39-744E-41C4-AA39-4ADC536E26B5}"/>
              </a:ext>
            </a:extLst>
          </p:cNvPr>
          <p:cNvSpPr>
            <a:spLocks noGrp="1"/>
          </p:cNvSpPr>
          <p:nvPr>
            <p:ph idx="1"/>
          </p:nvPr>
        </p:nvSpPr>
        <p:spPr>
          <a:xfrm>
            <a:off x="838200" y="1258957"/>
            <a:ext cx="10515600" cy="5430849"/>
          </a:xfrm>
        </p:spPr>
        <p:txBody>
          <a:bodyPr>
            <a:normAutofit lnSpcReduction="10000"/>
          </a:bodyPr>
          <a:lstStyle/>
          <a:p>
            <a:r>
              <a:rPr lang="en-US" b="1" dirty="0"/>
              <a:t>October 15 – December 7</a:t>
            </a:r>
          </a:p>
          <a:p>
            <a:pPr marL="0" indent="0">
              <a:buNone/>
            </a:pPr>
            <a:r>
              <a:rPr lang="en-US" sz="2400" dirty="0"/>
              <a:t>	Annual Election Period (AEP) for Medicare Advantage plans and 	prescription drug plans for the next calendar year.</a:t>
            </a:r>
          </a:p>
          <a:p>
            <a:pPr marL="0" indent="0">
              <a:buNone/>
            </a:pPr>
            <a:endParaRPr lang="en-US" sz="2000" dirty="0"/>
          </a:p>
          <a:p>
            <a:r>
              <a:rPr lang="en-US" b="1" dirty="0"/>
              <a:t> Special Enrollment Period (SEP)</a:t>
            </a:r>
          </a:p>
          <a:p>
            <a:pPr marL="0" indent="0">
              <a:buNone/>
            </a:pPr>
            <a:r>
              <a:rPr lang="en-US" dirty="0"/>
              <a:t>	</a:t>
            </a:r>
            <a:r>
              <a:rPr lang="en-US" sz="2400" dirty="0"/>
              <a:t>Generally, outside of the AEP, you can only make changes to your 	plan due to special conditions, like moving out of your plan’s service 	area, leaving an employer group plan, or having Medicare and 	Medicaid.</a:t>
            </a:r>
          </a:p>
          <a:p>
            <a:pPr marL="0" indent="0">
              <a:buNone/>
            </a:pPr>
            <a:endParaRPr lang="en-US" sz="2000" dirty="0"/>
          </a:p>
          <a:p>
            <a:r>
              <a:rPr lang="en-US" dirty="0"/>
              <a:t> </a:t>
            </a:r>
            <a:r>
              <a:rPr lang="en-US" b="1" dirty="0"/>
              <a:t>Medicare Advantage Annual Open Enrollment Period (OEP)</a:t>
            </a:r>
          </a:p>
          <a:p>
            <a:pPr marL="457200" lvl="1" indent="0">
              <a:buNone/>
            </a:pPr>
            <a:r>
              <a:rPr lang="en-US" dirty="0"/>
              <a:t>	The Medicare Advantage OEP offers current MA and MAPD 	members a chance to change plans if they feel a more suitable option 	is available after January 1.</a:t>
            </a:r>
          </a:p>
        </p:txBody>
      </p:sp>
    </p:spTree>
    <p:extLst>
      <p:ext uri="{BB962C8B-B14F-4D97-AF65-F5344CB8AC3E}">
        <p14:creationId xmlns:p14="http://schemas.microsoft.com/office/powerpoint/2010/main" val="1627967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88D7-4730-40CE-80AA-8D1825196A1E}"/>
              </a:ext>
            </a:extLst>
          </p:cNvPr>
          <p:cNvSpPr>
            <a:spLocks noGrp="1"/>
          </p:cNvSpPr>
          <p:nvPr>
            <p:ph type="title"/>
          </p:nvPr>
        </p:nvSpPr>
        <p:spPr>
          <a:xfrm>
            <a:off x="238539" y="1517908"/>
            <a:ext cx="11410122" cy="779463"/>
          </a:xfrm>
        </p:spPr>
        <p:txBody>
          <a:bodyPr>
            <a:normAutofit fontScale="90000"/>
          </a:bodyPr>
          <a:lstStyle/>
          <a:p>
            <a:r>
              <a:rPr lang="en-US" dirty="0">
                <a:solidFill>
                  <a:srgbClr val="598D3D"/>
                </a:solidFill>
              </a:rPr>
              <a:t>If it’s time to make your Medicare choice, consider these factors:</a:t>
            </a:r>
          </a:p>
        </p:txBody>
      </p:sp>
      <p:pic>
        <p:nvPicPr>
          <p:cNvPr id="4" name="Graphic 3" descr="Money">
            <a:extLst>
              <a:ext uri="{FF2B5EF4-FFF2-40B4-BE49-F238E27FC236}">
                <a16:creationId xmlns:a16="http://schemas.microsoft.com/office/drawing/2014/main" id="{16E2C682-4062-46DA-9106-70B0E517B9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2244" y="2782956"/>
            <a:ext cx="914400" cy="864704"/>
          </a:xfrm>
          <a:prstGeom prst="rect">
            <a:avLst/>
          </a:prstGeom>
        </p:spPr>
      </p:pic>
      <p:sp>
        <p:nvSpPr>
          <p:cNvPr id="5" name="TextBox 4">
            <a:extLst>
              <a:ext uri="{FF2B5EF4-FFF2-40B4-BE49-F238E27FC236}">
                <a16:creationId xmlns:a16="http://schemas.microsoft.com/office/drawing/2014/main" id="{AE9D5D4C-E4C8-41A7-BA8F-FBF6AA5C58F2}"/>
              </a:ext>
            </a:extLst>
          </p:cNvPr>
          <p:cNvSpPr txBox="1"/>
          <p:nvPr/>
        </p:nvSpPr>
        <p:spPr>
          <a:xfrm>
            <a:off x="1868557" y="2782956"/>
            <a:ext cx="3445565" cy="1015663"/>
          </a:xfrm>
          <a:prstGeom prst="rect">
            <a:avLst/>
          </a:prstGeom>
          <a:noFill/>
        </p:spPr>
        <p:txBody>
          <a:bodyPr wrap="square" rtlCol="0">
            <a:spAutoFit/>
          </a:bodyPr>
          <a:lstStyle/>
          <a:p>
            <a:r>
              <a:rPr lang="en-US" sz="2000" b="1" dirty="0"/>
              <a:t>Cost</a:t>
            </a:r>
            <a:r>
              <a:rPr lang="en-US" sz="2000" dirty="0"/>
              <a:t> – How much will you pay for premiums, deductibles, coinsurance and co-payments?</a:t>
            </a:r>
          </a:p>
        </p:txBody>
      </p:sp>
      <p:pic>
        <p:nvPicPr>
          <p:cNvPr id="7" name="Graphic 6" descr="Medicine">
            <a:extLst>
              <a:ext uri="{FF2B5EF4-FFF2-40B4-BE49-F238E27FC236}">
                <a16:creationId xmlns:a16="http://schemas.microsoft.com/office/drawing/2014/main" id="{CA1D7C17-6196-4F16-AAD1-53EAD416FD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3896" y="4402303"/>
            <a:ext cx="779463" cy="779463"/>
          </a:xfrm>
          <a:prstGeom prst="rect">
            <a:avLst/>
          </a:prstGeom>
        </p:spPr>
      </p:pic>
      <p:sp>
        <p:nvSpPr>
          <p:cNvPr id="9" name="TextBox 8">
            <a:extLst>
              <a:ext uri="{FF2B5EF4-FFF2-40B4-BE49-F238E27FC236}">
                <a16:creationId xmlns:a16="http://schemas.microsoft.com/office/drawing/2014/main" id="{6F571CDD-451B-432F-8815-E44BF7F044F0}"/>
              </a:ext>
            </a:extLst>
          </p:cNvPr>
          <p:cNvSpPr txBox="1"/>
          <p:nvPr/>
        </p:nvSpPr>
        <p:spPr>
          <a:xfrm>
            <a:off x="1851386" y="4284204"/>
            <a:ext cx="3445565" cy="1015663"/>
          </a:xfrm>
          <a:prstGeom prst="rect">
            <a:avLst/>
          </a:prstGeom>
          <a:noFill/>
        </p:spPr>
        <p:txBody>
          <a:bodyPr wrap="square" rtlCol="0">
            <a:spAutoFit/>
          </a:bodyPr>
          <a:lstStyle/>
          <a:p>
            <a:r>
              <a:rPr lang="en-US" sz="2000" b="1" dirty="0"/>
              <a:t>Benefits</a:t>
            </a:r>
            <a:r>
              <a:rPr lang="en-US" sz="2000" dirty="0"/>
              <a:t> – Are additional benefits included, such as prescription drug coverage?</a:t>
            </a:r>
          </a:p>
        </p:txBody>
      </p:sp>
      <p:pic>
        <p:nvPicPr>
          <p:cNvPr id="11" name="Graphic 10" descr="Bullseye">
            <a:extLst>
              <a:ext uri="{FF2B5EF4-FFF2-40B4-BE49-F238E27FC236}">
                <a16:creationId xmlns:a16="http://schemas.microsoft.com/office/drawing/2014/main" id="{725A5DDE-6B04-408C-A4A2-7FD56F37B9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1096" y="5787885"/>
            <a:ext cx="801757" cy="801757"/>
          </a:xfrm>
          <a:prstGeom prst="rect">
            <a:avLst/>
          </a:prstGeom>
        </p:spPr>
      </p:pic>
      <p:sp>
        <p:nvSpPr>
          <p:cNvPr id="13" name="TextBox 12">
            <a:extLst>
              <a:ext uri="{FF2B5EF4-FFF2-40B4-BE49-F238E27FC236}">
                <a16:creationId xmlns:a16="http://schemas.microsoft.com/office/drawing/2014/main" id="{96AECFD6-F3E0-4DB0-9CCE-F610FFE60CC8}"/>
              </a:ext>
            </a:extLst>
          </p:cNvPr>
          <p:cNvSpPr txBox="1"/>
          <p:nvPr/>
        </p:nvSpPr>
        <p:spPr>
          <a:xfrm>
            <a:off x="1868556" y="5680931"/>
            <a:ext cx="3445565" cy="1015663"/>
          </a:xfrm>
          <a:prstGeom prst="rect">
            <a:avLst/>
          </a:prstGeom>
          <a:noFill/>
        </p:spPr>
        <p:txBody>
          <a:bodyPr wrap="square" rtlCol="0">
            <a:spAutoFit/>
          </a:bodyPr>
          <a:lstStyle/>
          <a:p>
            <a:r>
              <a:rPr lang="en-US" sz="2000" b="1" dirty="0"/>
              <a:t>Convenience</a:t>
            </a:r>
            <a:r>
              <a:rPr lang="en-US" sz="2000" dirty="0"/>
              <a:t> – Are the plan’s in-network providers conveniently located?</a:t>
            </a:r>
          </a:p>
        </p:txBody>
      </p:sp>
      <p:pic>
        <p:nvPicPr>
          <p:cNvPr id="15" name="Graphic 14" descr="Care">
            <a:extLst>
              <a:ext uri="{FF2B5EF4-FFF2-40B4-BE49-F238E27FC236}">
                <a16:creationId xmlns:a16="http://schemas.microsoft.com/office/drawing/2014/main" id="{4DC7BF64-DEAD-4402-B4CC-A611AD00A2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72469" y="2781159"/>
            <a:ext cx="779464" cy="779464"/>
          </a:xfrm>
          <a:prstGeom prst="rect">
            <a:avLst/>
          </a:prstGeom>
        </p:spPr>
      </p:pic>
      <p:sp>
        <p:nvSpPr>
          <p:cNvPr id="17" name="TextBox 16">
            <a:extLst>
              <a:ext uri="{FF2B5EF4-FFF2-40B4-BE49-F238E27FC236}">
                <a16:creationId xmlns:a16="http://schemas.microsoft.com/office/drawing/2014/main" id="{DCC05051-46DA-4EA1-84FA-6B2E90A8483B}"/>
              </a:ext>
            </a:extLst>
          </p:cNvPr>
          <p:cNvSpPr txBox="1"/>
          <p:nvPr/>
        </p:nvSpPr>
        <p:spPr>
          <a:xfrm>
            <a:off x="7666384" y="2782956"/>
            <a:ext cx="3445565" cy="1323439"/>
          </a:xfrm>
          <a:prstGeom prst="rect">
            <a:avLst/>
          </a:prstGeom>
          <a:noFill/>
        </p:spPr>
        <p:txBody>
          <a:bodyPr wrap="square" rtlCol="0">
            <a:spAutoFit/>
          </a:bodyPr>
          <a:lstStyle/>
          <a:p>
            <a:r>
              <a:rPr lang="en-US" sz="2000" b="1" dirty="0"/>
              <a:t>Needs</a:t>
            </a:r>
            <a:r>
              <a:rPr lang="en-US" sz="2000" dirty="0"/>
              <a:t> – Have you needed care in the past few years?  Do you anticipate your medicine needs will increase?</a:t>
            </a:r>
          </a:p>
        </p:txBody>
      </p:sp>
      <p:pic>
        <p:nvPicPr>
          <p:cNvPr id="23" name="Graphic 22" descr="Hospital">
            <a:extLst>
              <a:ext uri="{FF2B5EF4-FFF2-40B4-BE49-F238E27FC236}">
                <a16:creationId xmlns:a16="http://schemas.microsoft.com/office/drawing/2014/main" id="{660027E4-FA79-416B-91C4-BA27D0B805F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72469" y="4488430"/>
            <a:ext cx="779464" cy="779464"/>
          </a:xfrm>
          <a:prstGeom prst="rect">
            <a:avLst/>
          </a:prstGeom>
        </p:spPr>
      </p:pic>
      <p:sp>
        <p:nvSpPr>
          <p:cNvPr id="25" name="TextBox 24">
            <a:extLst>
              <a:ext uri="{FF2B5EF4-FFF2-40B4-BE49-F238E27FC236}">
                <a16:creationId xmlns:a16="http://schemas.microsoft.com/office/drawing/2014/main" id="{3DAE539B-1725-40FE-891D-CC1BDAD83635}"/>
              </a:ext>
            </a:extLst>
          </p:cNvPr>
          <p:cNvSpPr txBox="1"/>
          <p:nvPr/>
        </p:nvSpPr>
        <p:spPr>
          <a:xfrm>
            <a:off x="7666384" y="4370330"/>
            <a:ext cx="3445565" cy="1015663"/>
          </a:xfrm>
          <a:prstGeom prst="rect">
            <a:avLst/>
          </a:prstGeom>
          <a:noFill/>
        </p:spPr>
        <p:txBody>
          <a:bodyPr wrap="square" rtlCol="0">
            <a:spAutoFit/>
          </a:bodyPr>
          <a:lstStyle/>
          <a:p>
            <a:r>
              <a:rPr lang="en-US" sz="2000" b="1" dirty="0"/>
              <a:t>Providers</a:t>
            </a:r>
            <a:r>
              <a:rPr lang="en-US" sz="2000" dirty="0"/>
              <a:t> – Do your doctors and preferred healthcare facilities accept the plan?</a:t>
            </a:r>
          </a:p>
        </p:txBody>
      </p:sp>
    </p:spTree>
    <p:extLst>
      <p:ext uri="{BB962C8B-B14F-4D97-AF65-F5344CB8AC3E}">
        <p14:creationId xmlns:p14="http://schemas.microsoft.com/office/powerpoint/2010/main" val="206698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93D82-659A-4FA9-A41C-396A5182F61F}"/>
              </a:ext>
            </a:extLst>
          </p:cNvPr>
          <p:cNvSpPr>
            <a:spLocks noGrp="1"/>
          </p:cNvSpPr>
          <p:nvPr>
            <p:ph type="title"/>
          </p:nvPr>
        </p:nvSpPr>
        <p:spPr/>
        <p:txBody>
          <a:bodyPr/>
          <a:lstStyle/>
          <a:p>
            <a:r>
              <a:rPr lang="en-US" dirty="0"/>
              <a:t>How long has Medicare been around?</a:t>
            </a:r>
          </a:p>
        </p:txBody>
      </p:sp>
      <p:sp>
        <p:nvSpPr>
          <p:cNvPr id="3" name="Content Placeholder 2">
            <a:extLst>
              <a:ext uri="{FF2B5EF4-FFF2-40B4-BE49-F238E27FC236}">
                <a16:creationId xmlns:a16="http://schemas.microsoft.com/office/drawing/2014/main" id="{77534EB7-4D8F-4EEA-88FE-C24F5F0E96EF}"/>
              </a:ext>
            </a:extLst>
          </p:cNvPr>
          <p:cNvSpPr>
            <a:spLocks noGrp="1"/>
          </p:cNvSpPr>
          <p:nvPr>
            <p:ph idx="1"/>
          </p:nvPr>
        </p:nvSpPr>
        <p:spPr/>
        <p:txBody>
          <a:bodyPr/>
          <a:lstStyle/>
          <a:p>
            <a:pPr marL="514350" indent="-514350">
              <a:buFont typeface="+mj-lt"/>
              <a:buAutoNum type="alphaUcPeriod"/>
            </a:pPr>
            <a:r>
              <a:rPr lang="en-US" dirty="0"/>
              <a:t>1945</a:t>
            </a:r>
          </a:p>
          <a:p>
            <a:pPr marL="514350" indent="-514350">
              <a:buFont typeface="+mj-lt"/>
              <a:buAutoNum type="alphaUcPeriod"/>
            </a:pPr>
            <a:r>
              <a:rPr lang="en-US" dirty="0"/>
              <a:t>1955</a:t>
            </a:r>
          </a:p>
          <a:p>
            <a:pPr marL="514350" indent="-514350">
              <a:buFont typeface="+mj-lt"/>
              <a:buAutoNum type="alphaUcPeriod"/>
            </a:pPr>
            <a:r>
              <a:rPr lang="en-US" dirty="0">
                <a:solidFill>
                  <a:srgbClr val="FF0000"/>
                </a:solidFill>
                <a:highlight>
                  <a:srgbClr val="FFFF00"/>
                </a:highlight>
              </a:rPr>
              <a:t>1965</a:t>
            </a:r>
          </a:p>
          <a:p>
            <a:pPr marL="514350" indent="-514350">
              <a:buFont typeface="+mj-lt"/>
              <a:buAutoNum type="alphaUcPeriod"/>
            </a:pPr>
            <a:r>
              <a:rPr lang="en-US" dirty="0"/>
              <a:t>1975</a:t>
            </a:r>
          </a:p>
        </p:txBody>
      </p:sp>
    </p:spTree>
    <p:extLst>
      <p:ext uri="{BB962C8B-B14F-4D97-AF65-F5344CB8AC3E}">
        <p14:creationId xmlns:p14="http://schemas.microsoft.com/office/powerpoint/2010/main" val="540868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6CC7-814A-4B59-A7CA-464CA6A488C8}"/>
              </a:ext>
            </a:extLst>
          </p:cNvPr>
          <p:cNvSpPr>
            <a:spLocks noGrp="1"/>
          </p:cNvSpPr>
          <p:nvPr>
            <p:ph type="title"/>
          </p:nvPr>
        </p:nvSpPr>
        <p:spPr>
          <a:xfrm>
            <a:off x="838200" y="1294627"/>
            <a:ext cx="10515600" cy="655807"/>
          </a:xfrm>
        </p:spPr>
        <p:txBody>
          <a:bodyPr/>
          <a:lstStyle/>
          <a:p>
            <a:r>
              <a:rPr lang="en-US" dirty="0">
                <a:solidFill>
                  <a:srgbClr val="598D3D"/>
                </a:solidFill>
              </a:rPr>
              <a:t>Think about your needs over time</a:t>
            </a:r>
          </a:p>
        </p:txBody>
      </p:sp>
      <p:sp>
        <p:nvSpPr>
          <p:cNvPr id="3" name="Content Placeholder 2">
            <a:extLst>
              <a:ext uri="{FF2B5EF4-FFF2-40B4-BE49-F238E27FC236}">
                <a16:creationId xmlns:a16="http://schemas.microsoft.com/office/drawing/2014/main" id="{6E197374-8543-4EC4-AE2B-58B159E9F70D}"/>
              </a:ext>
            </a:extLst>
          </p:cNvPr>
          <p:cNvSpPr>
            <a:spLocks noGrp="1"/>
          </p:cNvSpPr>
          <p:nvPr>
            <p:ph idx="1"/>
          </p:nvPr>
        </p:nvSpPr>
        <p:spPr>
          <a:xfrm>
            <a:off x="838200" y="2067340"/>
            <a:ext cx="10515600" cy="4790660"/>
          </a:xfrm>
        </p:spPr>
        <p:txBody>
          <a:bodyPr>
            <a:normAutofit/>
          </a:bodyPr>
          <a:lstStyle/>
          <a:p>
            <a:pPr marL="0" indent="0">
              <a:buNone/>
            </a:pPr>
            <a:r>
              <a:rPr lang="en-US" b="1" dirty="0"/>
              <a:t>Your healthcare history</a:t>
            </a:r>
          </a:p>
          <a:p>
            <a:r>
              <a:rPr lang="en-US" dirty="0"/>
              <a:t>Do you have a chronic condition?</a:t>
            </a:r>
          </a:p>
          <a:p>
            <a:r>
              <a:rPr lang="en-US" dirty="0"/>
              <a:t>Will your healthcare needs grow in the near future?</a:t>
            </a:r>
          </a:p>
          <a:p>
            <a:pPr marL="0" indent="0">
              <a:buNone/>
            </a:pPr>
            <a:r>
              <a:rPr lang="en-US" b="1" dirty="0"/>
              <a:t>Your prescription drugs</a:t>
            </a:r>
          </a:p>
          <a:p>
            <a:r>
              <a:rPr lang="en-US" dirty="0"/>
              <a:t>If your prescription drug spending increases in the future, Medicare Part D may help cover the cost.</a:t>
            </a:r>
          </a:p>
          <a:p>
            <a:pPr marL="0" indent="0">
              <a:buNone/>
            </a:pPr>
            <a:r>
              <a:rPr lang="en-US" b="1" dirty="0"/>
              <a:t>Need more coverage than Medicare Part A &amp; Part B?</a:t>
            </a:r>
          </a:p>
          <a:p>
            <a:r>
              <a:rPr lang="en-US" dirty="0"/>
              <a:t>A Medicare Supplement insurance plan or Medicare Advantage plan may help cover some unexpected healthcare costs.</a:t>
            </a:r>
          </a:p>
          <a:p>
            <a:pPr marL="0" indent="0">
              <a:buNone/>
            </a:pPr>
            <a:endParaRPr lang="en-US" dirty="0"/>
          </a:p>
        </p:txBody>
      </p:sp>
    </p:spTree>
    <p:extLst>
      <p:ext uri="{BB962C8B-B14F-4D97-AF65-F5344CB8AC3E}">
        <p14:creationId xmlns:p14="http://schemas.microsoft.com/office/powerpoint/2010/main" val="616926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4081-6728-4B80-A910-D687FD098BD3}"/>
              </a:ext>
            </a:extLst>
          </p:cNvPr>
          <p:cNvSpPr>
            <a:spLocks noGrp="1"/>
          </p:cNvSpPr>
          <p:nvPr>
            <p:ph type="title"/>
          </p:nvPr>
        </p:nvSpPr>
        <p:spPr/>
        <p:txBody>
          <a:bodyPr/>
          <a:lstStyle/>
          <a:p>
            <a:r>
              <a:rPr lang="en-US" dirty="0">
                <a:solidFill>
                  <a:srgbClr val="598D3D"/>
                </a:solidFill>
              </a:rPr>
              <a:t>Resources</a:t>
            </a:r>
          </a:p>
        </p:txBody>
      </p:sp>
      <p:sp>
        <p:nvSpPr>
          <p:cNvPr id="3" name="Content Placeholder 2">
            <a:extLst>
              <a:ext uri="{FF2B5EF4-FFF2-40B4-BE49-F238E27FC236}">
                <a16:creationId xmlns:a16="http://schemas.microsoft.com/office/drawing/2014/main" id="{97757D2C-09E0-4461-B5AB-029CE6BC250C}"/>
              </a:ext>
            </a:extLst>
          </p:cNvPr>
          <p:cNvSpPr>
            <a:spLocks noGrp="1"/>
          </p:cNvSpPr>
          <p:nvPr>
            <p:ph idx="1"/>
          </p:nvPr>
        </p:nvSpPr>
        <p:spPr/>
        <p:txBody>
          <a:bodyPr/>
          <a:lstStyle/>
          <a:p>
            <a:r>
              <a:rPr lang="en-US" dirty="0"/>
              <a:t>Visit </a:t>
            </a:r>
            <a:r>
              <a:rPr lang="en-US" dirty="0">
                <a:hlinkClick r:id="rId3"/>
              </a:rPr>
              <a:t>www.medicare.gov</a:t>
            </a:r>
            <a:endParaRPr lang="en-US" dirty="0"/>
          </a:p>
          <a:p>
            <a:r>
              <a:rPr lang="en-US" dirty="0"/>
              <a:t>Call 1-800-MEDICARE (1-800-633-4227), TTY 1-877-486-2048, 24 hours a day, 7 days a week</a:t>
            </a:r>
          </a:p>
          <a:p>
            <a:r>
              <a:rPr lang="en-US" dirty="0"/>
              <a:t>Call your State Health Insurance Assistance Program (SHIP); get the number at shiptacenter.org</a:t>
            </a:r>
          </a:p>
          <a:p>
            <a:r>
              <a:rPr lang="en-US" dirty="0"/>
              <a:t>Contact your local Social Security or state Medicaid office</a:t>
            </a:r>
          </a:p>
        </p:txBody>
      </p:sp>
    </p:spTree>
    <p:extLst>
      <p:ext uri="{BB962C8B-B14F-4D97-AF65-F5344CB8AC3E}">
        <p14:creationId xmlns:p14="http://schemas.microsoft.com/office/powerpoint/2010/main" val="3466975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58791-5ACE-4202-8616-BE0198B18307}"/>
              </a:ext>
            </a:extLst>
          </p:cNvPr>
          <p:cNvSpPr>
            <a:spLocks noGrp="1"/>
          </p:cNvSpPr>
          <p:nvPr>
            <p:ph type="ctrTitle"/>
          </p:nvPr>
        </p:nvSpPr>
        <p:spPr>
          <a:xfrm>
            <a:off x="1524000" y="1306437"/>
            <a:ext cx="9144000" cy="2122563"/>
          </a:xfrm>
        </p:spPr>
        <p:txBody>
          <a:bodyPr/>
          <a:lstStyle/>
          <a:p>
            <a:r>
              <a:rPr lang="en-US" dirty="0">
                <a:solidFill>
                  <a:srgbClr val="598D3D"/>
                </a:solidFill>
              </a:rPr>
              <a:t>Thank you for your time and attention today.</a:t>
            </a:r>
          </a:p>
        </p:txBody>
      </p:sp>
      <p:sp>
        <p:nvSpPr>
          <p:cNvPr id="3" name="Subtitle 2">
            <a:extLst>
              <a:ext uri="{FF2B5EF4-FFF2-40B4-BE49-F238E27FC236}">
                <a16:creationId xmlns:a16="http://schemas.microsoft.com/office/drawing/2014/main" id="{72FE1143-5769-4B91-9D9E-1F3F57680BF1}"/>
              </a:ext>
            </a:extLst>
          </p:cNvPr>
          <p:cNvSpPr>
            <a:spLocks noGrp="1"/>
          </p:cNvSpPr>
          <p:nvPr>
            <p:ph type="subTitle" idx="1"/>
          </p:nvPr>
        </p:nvSpPr>
        <p:spPr>
          <a:xfrm>
            <a:off x="1620982" y="3677337"/>
            <a:ext cx="9144000" cy="1102481"/>
          </a:xfrm>
        </p:spPr>
        <p:txBody>
          <a:bodyPr/>
          <a:lstStyle/>
          <a:p>
            <a:r>
              <a:rPr lang="en-US" dirty="0"/>
              <a:t>We hope this helps you as you consider your Medicare coverage choices.</a:t>
            </a:r>
          </a:p>
        </p:txBody>
      </p:sp>
      <p:sp>
        <p:nvSpPr>
          <p:cNvPr id="4" name="Subtitle 2">
            <a:extLst>
              <a:ext uri="{FF2B5EF4-FFF2-40B4-BE49-F238E27FC236}">
                <a16:creationId xmlns:a16="http://schemas.microsoft.com/office/drawing/2014/main" id="{E9745205-968C-4D9E-86B1-C4826DB69899}"/>
              </a:ext>
            </a:extLst>
          </p:cNvPr>
          <p:cNvSpPr txBox="1">
            <a:spLocks/>
          </p:cNvSpPr>
          <p:nvPr/>
        </p:nvSpPr>
        <p:spPr>
          <a:xfrm>
            <a:off x="1620982" y="5000322"/>
            <a:ext cx="9144000" cy="11024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96C03D"/>
              </a:buClr>
              <a:buFont typeface="Arial" panose="020B0604020202020204" pitchFamily="34" charset="0"/>
              <a:buNone/>
              <a:defRPr sz="2400" kern="1200">
                <a:solidFill>
                  <a:srgbClr val="6D6E7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6D6E7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598D3D"/>
              </a:buClr>
              <a:buFont typeface="Arial" panose="020B0604020202020204" pitchFamily="34" charset="0"/>
              <a:buNone/>
              <a:defRPr sz="1800" kern="1200">
                <a:solidFill>
                  <a:srgbClr val="6D6E7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6D6E7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rgbClr val="96C03D"/>
              </a:buClr>
              <a:buFont typeface="Arial" panose="020B0604020202020204" pitchFamily="34" charset="0"/>
              <a:buNone/>
              <a:defRPr sz="1600" kern="1200">
                <a:solidFill>
                  <a:srgbClr val="6D6E7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highlight>
                  <a:srgbClr val="FFFF00"/>
                </a:highlight>
              </a:rPr>
              <a:t>&lt;Insert Agent/RM name and contact info&gt;</a:t>
            </a:r>
          </a:p>
        </p:txBody>
      </p:sp>
    </p:spTree>
    <p:extLst>
      <p:ext uri="{BB962C8B-B14F-4D97-AF65-F5344CB8AC3E}">
        <p14:creationId xmlns:p14="http://schemas.microsoft.com/office/powerpoint/2010/main" val="328373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sitting at a table&#10;&#10;Description automatically generated">
            <a:extLst>
              <a:ext uri="{FF2B5EF4-FFF2-40B4-BE49-F238E27FC236}">
                <a16:creationId xmlns:a16="http://schemas.microsoft.com/office/drawing/2014/main" id="{6813DF59-D911-4F96-A464-44810781FE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7921" y="1130276"/>
            <a:ext cx="8483600" cy="5549900"/>
          </a:xfrm>
          <a:prstGeom prst="rect">
            <a:avLst/>
          </a:prstGeom>
        </p:spPr>
      </p:pic>
      <p:sp>
        <p:nvSpPr>
          <p:cNvPr id="24" name="Title 3">
            <a:extLst>
              <a:ext uri="{FF2B5EF4-FFF2-40B4-BE49-F238E27FC236}">
                <a16:creationId xmlns:a16="http://schemas.microsoft.com/office/drawing/2014/main" id="{7D507A80-3EE6-4C3A-9927-95FEC3503CE3}"/>
              </a:ext>
            </a:extLst>
          </p:cNvPr>
          <p:cNvSpPr txBox="1">
            <a:spLocks/>
          </p:cNvSpPr>
          <p:nvPr/>
        </p:nvSpPr>
        <p:spPr>
          <a:xfrm>
            <a:off x="1421296" y="234453"/>
            <a:ext cx="10515600" cy="655807"/>
          </a:xfrm>
          <a:prstGeom prst="rect">
            <a:avLst/>
          </a:prstGeom>
        </p:spPr>
        <p:txBody>
          <a:bodyPr/>
          <a:lstStyle>
            <a:lvl1pPr algn="l" defTabSz="914400" rtl="0" eaLnBrk="1" latinLnBrk="0" hangingPunct="1">
              <a:lnSpc>
                <a:spcPct val="90000"/>
              </a:lnSpc>
              <a:spcBef>
                <a:spcPct val="0"/>
              </a:spcBef>
              <a:buNone/>
              <a:defRPr sz="4000" b="1" kern="1200">
                <a:solidFill>
                  <a:srgbClr val="6D6E71"/>
                </a:solidFill>
                <a:effectLst>
                  <a:innerShdw blurRad="63500" dist="50800" dir="13500000">
                    <a:prstClr val="black">
                      <a:alpha val="50000"/>
                    </a:prstClr>
                  </a:innerShdw>
                </a:effectLst>
                <a:latin typeface="Arial" panose="020B0604020202020204" pitchFamily="34" charset="0"/>
                <a:ea typeface="+mj-ea"/>
                <a:cs typeface="Arial" panose="020B0604020202020204" pitchFamily="34" charset="0"/>
              </a:defRPr>
            </a:lvl1pPr>
          </a:lstStyle>
          <a:p>
            <a:r>
              <a:rPr lang="en-US">
                <a:solidFill>
                  <a:schemeClr val="bg2"/>
                </a:solidFill>
              </a:rPr>
              <a:t>Medicare 101</a:t>
            </a:r>
            <a:endParaRPr lang="en-US" dirty="0">
              <a:solidFill>
                <a:schemeClr val="bg2"/>
              </a:solidFill>
            </a:endParaRPr>
          </a:p>
        </p:txBody>
      </p:sp>
      <p:pic>
        <p:nvPicPr>
          <p:cNvPr id="3" name="Picture 2">
            <a:extLst>
              <a:ext uri="{FF2B5EF4-FFF2-40B4-BE49-F238E27FC236}">
                <a16:creationId xmlns:a16="http://schemas.microsoft.com/office/drawing/2014/main" id="{85947D87-3247-FFC4-B417-A9F822A64649}"/>
              </a:ext>
            </a:extLst>
          </p:cNvPr>
          <p:cNvPicPr>
            <a:picLocks noChangeAspect="1"/>
          </p:cNvPicPr>
          <p:nvPr/>
        </p:nvPicPr>
        <p:blipFill>
          <a:blip r:embed="rId5"/>
          <a:stretch>
            <a:fillRect/>
          </a:stretch>
        </p:blipFill>
        <p:spPr>
          <a:xfrm>
            <a:off x="1926609" y="1130276"/>
            <a:ext cx="8338782" cy="5252884"/>
          </a:xfrm>
          <a:prstGeom prst="rect">
            <a:avLst/>
          </a:prstGeom>
        </p:spPr>
      </p:pic>
    </p:spTree>
    <p:extLst>
      <p:ext uri="{BB962C8B-B14F-4D97-AF65-F5344CB8AC3E}">
        <p14:creationId xmlns:p14="http://schemas.microsoft.com/office/powerpoint/2010/main" val="1247086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1687700" y="337362"/>
            <a:ext cx="8675501" cy="584775"/>
          </a:xfrm>
          <a:prstGeom prst="rect">
            <a:avLst/>
          </a:prstGeom>
        </p:spPr>
        <p:txBody>
          <a:bodyPr wrap="square">
            <a:spAutoFit/>
          </a:bodyPr>
          <a:lstStyle/>
          <a:p>
            <a:pPr algn="ctr" defTabSz="457200"/>
            <a:r>
              <a:rPr lang="en-US" sz="3200" b="1" dirty="0">
                <a:solidFill>
                  <a:srgbClr val="FFFFFF"/>
                </a:solidFill>
                <a:latin typeface="Times New Roman" pitchFamily="18" charset="0"/>
                <a:cs typeface="Times New Roman" pitchFamily="18" charset="0"/>
              </a:rPr>
              <a:t>Understanding Medicare – The 4 Parts</a:t>
            </a:r>
            <a:endParaRPr lang="en-US" sz="3200" b="1" dirty="0">
              <a:solidFill>
                <a:srgbClr val="000000"/>
              </a:solidFill>
              <a:latin typeface="Times New Roman" pitchFamily="18" charset="0"/>
              <a:cs typeface="Times New Roman" pitchFamily="18" charset="0"/>
            </a:endParaRPr>
          </a:p>
        </p:txBody>
      </p:sp>
      <p:sp>
        <p:nvSpPr>
          <p:cNvPr id="3" name="TextBox 2"/>
          <p:cNvSpPr txBox="1"/>
          <p:nvPr/>
        </p:nvSpPr>
        <p:spPr>
          <a:xfrm>
            <a:off x="2866967" y="1123814"/>
            <a:ext cx="3288177" cy="2308324"/>
          </a:xfrm>
          <a:prstGeom prst="rect">
            <a:avLst/>
          </a:prstGeom>
          <a:solidFill>
            <a:schemeClr val="accent2"/>
          </a:solidFill>
        </p:spPr>
        <p:txBody>
          <a:bodyPr wrap="square" rtlCol="0">
            <a:spAutoFit/>
          </a:bodyPr>
          <a:lstStyle/>
          <a:p>
            <a:pPr defTabSz="457200"/>
            <a:r>
              <a:rPr lang="en-US" sz="4800" b="1" dirty="0">
                <a:solidFill>
                  <a:srgbClr val="50A222"/>
                </a:solidFill>
                <a:latin typeface="Arial"/>
                <a:cs typeface="Arial"/>
              </a:rPr>
              <a:t>A   </a:t>
            </a:r>
            <a:r>
              <a:rPr lang="en-US" sz="2400" b="1" dirty="0">
                <a:solidFill>
                  <a:srgbClr val="50A222"/>
                </a:solidFill>
                <a:latin typeface="Arial"/>
                <a:cs typeface="Arial"/>
              </a:rPr>
              <a:t>HOSPITAL</a:t>
            </a:r>
          </a:p>
          <a:p>
            <a:pPr defTabSz="457200"/>
            <a:endParaRPr lang="en-US" sz="2400" b="1" dirty="0">
              <a:solidFill>
                <a:srgbClr val="50A222"/>
              </a:solidFill>
              <a:latin typeface="Arial"/>
              <a:cs typeface="Arial"/>
            </a:endParaRPr>
          </a:p>
          <a:p>
            <a:pPr defTabSz="457200"/>
            <a:endParaRPr lang="en-US" sz="2400" b="1" dirty="0">
              <a:solidFill>
                <a:srgbClr val="50A222"/>
              </a:solidFill>
              <a:latin typeface="Arial"/>
              <a:cs typeface="Arial"/>
            </a:endParaRPr>
          </a:p>
          <a:p>
            <a:pPr algn="ctr" defTabSz="457200"/>
            <a:endParaRPr lang="en-US" sz="4800" b="1" dirty="0">
              <a:solidFill>
                <a:srgbClr val="50A222"/>
              </a:solidFill>
              <a:latin typeface="Arial"/>
              <a:cs typeface="Arial"/>
            </a:endParaRPr>
          </a:p>
        </p:txBody>
      </p:sp>
      <p:pic>
        <p:nvPicPr>
          <p:cNvPr id="3078" name="Picture 6" descr="https://encrypted-tbn3.gstatic.com/images?q=tbn:ANd9GcTvFj_cpA0L9hobuRpgFebA7QD40MBFGT0QcCroYU8cdxcxuzZ0O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382" y="1840513"/>
            <a:ext cx="998298" cy="7477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276679" y="1121784"/>
            <a:ext cx="3225937" cy="2308324"/>
          </a:xfrm>
          <a:prstGeom prst="rect">
            <a:avLst/>
          </a:prstGeom>
          <a:solidFill>
            <a:schemeClr val="accent2"/>
          </a:solidFill>
        </p:spPr>
        <p:txBody>
          <a:bodyPr wrap="square" rtlCol="0">
            <a:spAutoFit/>
          </a:bodyPr>
          <a:lstStyle/>
          <a:p>
            <a:pPr defTabSz="457200"/>
            <a:r>
              <a:rPr lang="en-US" sz="4800" dirty="0">
                <a:solidFill>
                  <a:srgbClr val="50A222"/>
                </a:solidFill>
                <a:latin typeface="Arial"/>
                <a:cs typeface="Arial"/>
              </a:rPr>
              <a:t>B</a:t>
            </a:r>
            <a:r>
              <a:rPr lang="en-US" sz="4800" b="1" dirty="0">
                <a:solidFill>
                  <a:srgbClr val="FFFFFF"/>
                </a:solidFill>
                <a:latin typeface="Arial"/>
                <a:cs typeface="Arial"/>
              </a:rPr>
              <a:t>   </a:t>
            </a:r>
            <a:r>
              <a:rPr lang="en-US" sz="2400" b="1" dirty="0">
                <a:solidFill>
                  <a:srgbClr val="50A222"/>
                </a:solidFill>
                <a:latin typeface="Arial"/>
                <a:cs typeface="Arial"/>
              </a:rPr>
              <a:t>MEDICAL</a:t>
            </a:r>
          </a:p>
          <a:p>
            <a:pPr defTabSz="457200"/>
            <a:endParaRPr lang="en-US" sz="2400" b="1" dirty="0">
              <a:solidFill>
                <a:srgbClr val="FFFFFF"/>
              </a:solidFill>
              <a:latin typeface="Arial"/>
              <a:cs typeface="Arial"/>
            </a:endParaRPr>
          </a:p>
          <a:p>
            <a:pPr defTabSz="457200"/>
            <a:endParaRPr lang="en-US" sz="2400" b="1" dirty="0">
              <a:solidFill>
                <a:srgbClr val="FFFFFF"/>
              </a:solidFill>
              <a:latin typeface="Arial"/>
              <a:cs typeface="Arial"/>
            </a:endParaRPr>
          </a:p>
          <a:p>
            <a:pPr algn="ctr" defTabSz="457200"/>
            <a:endParaRPr lang="en-US" sz="4800" b="1" dirty="0">
              <a:solidFill>
                <a:srgbClr val="FFFFFF"/>
              </a:solidFill>
              <a:latin typeface="Arial"/>
              <a:cs typeface="Arial"/>
            </a:endParaRPr>
          </a:p>
        </p:txBody>
      </p:sp>
      <p:pic>
        <p:nvPicPr>
          <p:cNvPr id="3080" name="Picture 8" descr="https://encrypted-tbn2.gstatic.com/images?q=tbn:ANd9GcQd_svLtq4ypMiopp-J0nm5KlB05r84U0CPzTEW0LaECarJqfVtM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853" y="1840513"/>
            <a:ext cx="676938" cy="7477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856053" y="3504314"/>
            <a:ext cx="3299090" cy="2677656"/>
          </a:xfrm>
          <a:prstGeom prst="rect">
            <a:avLst/>
          </a:prstGeom>
          <a:solidFill>
            <a:schemeClr val="accent2"/>
          </a:solidFill>
        </p:spPr>
        <p:txBody>
          <a:bodyPr wrap="square" rtlCol="0">
            <a:spAutoFit/>
          </a:bodyPr>
          <a:lstStyle/>
          <a:p>
            <a:pPr defTabSz="457200"/>
            <a:r>
              <a:rPr lang="en-US" sz="4800" b="1" dirty="0">
                <a:solidFill>
                  <a:srgbClr val="50A222"/>
                </a:solidFill>
                <a:latin typeface="Arial"/>
                <a:cs typeface="Arial"/>
              </a:rPr>
              <a:t>C   </a:t>
            </a:r>
            <a:r>
              <a:rPr lang="en-US" sz="2400" b="1" dirty="0">
                <a:solidFill>
                  <a:srgbClr val="50A222"/>
                </a:solidFill>
                <a:latin typeface="Arial"/>
                <a:cs typeface="Arial"/>
              </a:rPr>
              <a:t>MEDICARE</a:t>
            </a:r>
          </a:p>
          <a:p>
            <a:pPr defTabSz="457200"/>
            <a:r>
              <a:rPr lang="en-US" sz="2400" b="1" dirty="0">
                <a:solidFill>
                  <a:srgbClr val="50A222"/>
                </a:solidFill>
                <a:latin typeface="Arial"/>
                <a:cs typeface="Arial"/>
              </a:rPr>
              <a:t>	     ADVANTAGE</a:t>
            </a:r>
          </a:p>
          <a:p>
            <a:pPr defTabSz="457200"/>
            <a:endParaRPr lang="en-US" sz="2400" b="1" dirty="0">
              <a:solidFill>
                <a:srgbClr val="50A222"/>
              </a:solidFill>
              <a:latin typeface="Arial"/>
              <a:cs typeface="Arial"/>
            </a:endParaRPr>
          </a:p>
          <a:p>
            <a:pPr defTabSz="457200"/>
            <a:endParaRPr lang="en-US" sz="2400" b="1" dirty="0">
              <a:solidFill>
                <a:srgbClr val="50A222"/>
              </a:solidFill>
              <a:latin typeface="Arial"/>
              <a:cs typeface="Arial"/>
            </a:endParaRPr>
          </a:p>
          <a:p>
            <a:pPr algn="ctr" defTabSz="457200"/>
            <a:endParaRPr lang="en-US" sz="4800" b="1" dirty="0">
              <a:solidFill>
                <a:srgbClr val="50A222"/>
              </a:solidFill>
              <a:latin typeface="Arial"/>
              <a:cs typeface="Arial"/>
            </a:endParaRPr>
          </a:p>
        </p:txBody>
      </p:sp>
      <p:pic>
        <p:nvPicPr>
          <p:cNvPr id="18" name="Picture 6" descr="https://encrypted-tbn3.gstatic.com/images?q=tbn:ANd9GcTvFj_cpA0L9hobuRpgFebA7QD40MBFGT0QcCroYU8cdxcxuzZ0O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224" y="4639856"/>
            <a:ext cx="998298" cy="74776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3.gstatic.com/images?q=tbn:ANd9GcTQfpBpwYbNV1ttESJ8u1uiWKfxalG8WbtugFXyNNYPLU96QjQxftyZK-B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5564" y="4800139"/>
            <a:ext cx="322428" cy="322428"/>
          </a:xfrm>
          <a:prstGeom prst="rect">
            <a:avLst/>
          </a:prstGeom>
          <a:solidFill>
            <a:schemeClr val="accent2"/>
          </a:solidFill>
        </p:spPr>
      </p:pic>
      <p:pic>
        <p:nvPicPr>
          <p:cNvPr id="19" name="Picture 8" descr="https://encrypted-tbn2.gstatic.com/images?q=tbn:ANd9GcQd_svLtq4ypMiopp-J0nm5KlB05r84U0CPzTEW0LaECarJqfVtM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268" y="4639857"/>
            <a:ext cx="676938" cy="7456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276679" y="3511733"/>
            <a:ext cx="3225937" cy="2677656"/>
          </a:xfrm>
          <a:prstGeom prst="rect">
            <a:avLst/>
          </a:prstGeom>
          <a:solidFill>
            <a:schemeClr val="accent2"/>
          </a:solidFill>
        </p:spPr>
        <p:txBody>
          <a:bodyPr wrap="square" rtlCol="0">
            <a:spAutoFit/>
          </a:bodyPr>
          <a:lstStyle/>
          <a:p>
            <a:pPr defTabSz="457200"/>
            <a:r>
              <a:rPr lang="en-US" sz="4800" dirty="0">
                <a:solidFill>
                  <a:srgbClr val="50A222"/>
                </a:solidFill>
                <a:latin typeface="Arial"/>
                <a:cs typeface="Arial"/>
              </a:rPr>
              <a:t>D</a:t>
            </a:r>
            <a:r>
              <a:rPr lang="en-US" sz="4800" b="1" dirty="0">
                <a:solidFill>
                  <a:srgbClr val="50A222"/>
                </a:solidFill>
                <a:latin typeface="Arial"/>
                <a:cs typeface="Arial"/>
              </a:rPr>
              <a:t> </a:t>
            </a:r>
            <a:r>
              <a:rPr lang="en-US" sz="2400" b="1" dirty="0">
                <a:solidFill>
                  <a:srgbClr val="50A222"/>
                </a:solidFill>
                <a:latin typeface="Arial"/>
                <a:cs typeface="Arial"/>
              </a:rPr>
              <a:t>PRESCRIPTION</a:t>
            </a:r>
          </a:p>
          <a:p>
            <a:pPr defTabSz="457200"/>
            <a:endParaRPr lang="en-US" sz="2400" b="1" dirty="0">
              <a:solidFill>
                <a:srgbClr val="50A222"/>
              </a:solidFill>
              <a:latin typeface="Arial"/>
              <a:cs typeface="Arial"/>
            </a:endParaRPr>
          </a:p>
          <a:p>
            <a:pPr defTabSz="457200"/>
            <a:endParaRPr lang="en-US" sz="2400" b="1" dirty="0">
              <a:solidFill>
                <a:srgbClr val="50A222"/>
              </a:solidFill>
              <a:latin typeface="Arial"/>
              <a:cs typeface="Arial"/>
            </a:endParaRPr>
          </a:p>
          <a:p>
            <a:pPr defTabSz="457200"/>
            <a:endParaRPr lang="en-US" sz="2400" b="1" dirty="0">
              <a:solidFill>
                <a:srgbClr val="50A222"/>
              </a:solidFill>
              <a:latin typeface="Arial"/>
              <a:cs typeface="Arial"/>
            </a:endParaRPr>
          </a:p>
          <a:p>
            <a:pPr algn="ctr" defTabSz="457200"/>
            <a:endParaRPr lang="en-US" sz="4800" b="1" dirty="0">
              <a:solidFill>
                <a:srgbClr val="50A222"/>
              </a:solidFill>
              <a:latin typeface="Arial"/>
              <a:cs typeface="Arial"/>
            </a:endParaRPr>
          </a:p>
        </p:txBody>
      </p:sp>
      <p:pic>
        <p:nvPicPr>
          <p:cNvPr id="3088" name="Picture 16" descr="https://academics.utep.edu/Portals/860/r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9165" y="4356091"/>
            <a:ext cx="1108315" cy="7392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66966" y="2673462"/>
            <a:ext cx="6635650" cy="652669"/>
          </a:xfrm>
          <a:prstGeom prst="rect">
            <a:avLst/>
          </a:prstGeom>
          <a:solidFill>
            <a:schemeClr val="accent3"/>
          </a:solidFill>
        </p:spPr>
        <p:txBody>
          <a:bodyPr wrap="square" rtlCol="0">
            <a:spAutoFit/>
          </a:bodyPr>
          <a:lstStyle/>
          <a:p>
            <a:pPr algn="ctr" defTabSz="457200"/>
            <a:r>
              <a:rPr lang="en-US" b="1" dirty="0">
                <a:solidFill>
                  <a:srgbClr val="000000"/>
                </a:solidFill>
                <a:latin typeface="Arial"/>
                <a:cs typeface="Arial"/>
              </a:rPr>
              <a:t>PROVIDED BY FEDERAL GOVERNMENT</a:t>
            </a:r>
          </a:p>
          <a:p>
            <a:pPr algn="ctr" defTabSz="457200"/>
            <a:r>
              <a:rPr lang="en-US" dirty="0">
                <a:solidFill>
                  <a:srgbClr val="000000"/>
                </a:solidFill>
                <a:latin typeface="Arial"/>
                <a:cs typeface="Arial"/>
              </a:rPr>
              <a:t>Enroll through Social Security</a:t>
            </a:r>
          </a:p>
        </p:txBody>
      </p:sp>
      <p:sp>
        <p:nvSpPr>
          <p:cNvPr id="24" name="TextBox 23"/>
          <p:cNvSpPr txBox="1"/>
          <p:nvPr/>
        </p:nvSpPr>
        <p:spPr>
          <a:xfrm>
            <a:off x="2856053" y="5467157"/>
            <a:ext cx="6646562" cy="646331"/>
          </a:xfrm>
          <a:prstGeom prst="rect">
            <a:avLst/>
          </a:prstGeom>
          <a:solidFill>
            <a:schemeClr val="accent3"/>
          </a:solidFill>
        </p:spPr>
        <p:txBody>
          <a:bodyPr wrap="square" rtlCol="0">
            <a:spAutoFit/>
          </a:bodyPr>
          <a:lstStyle/>
          <a:p>
            <a:pPr algn="ctr" defTabSz="457200"/>
            <a:r>
              <a:rPr lang="en-US" b="1" dirty="0">
                <a:solidFill>
                  <a:srgbClr val="000000"/>
                </a:solidFill>
                <a:latin typeface="Arial"/>
                <a:cs typeface="Arial"/>
              </a:rPr>
              <a:t>PROVIDED BY PRIVATE COMPANIES</a:t>
            </a:r>
          </a:p>
          <a:p>
            <a:pPr algn="ctr" defTabSz="457200"/>
            <a:r>
              <a:rPr lang="en-US" dirty="0">
                <a:solidFill>
                  <a:srgbClr val="000000"/>
                </a:solidFill>
                <a:latin typeface="Arial"/>
                <a:cs typeface="Arial"/>
              </a:rPr>
              <a:t>Enroll through an insurance company of your choice</a:t>
            </a:r>
          </a:p>
        </p:txBody>
      </p:sp>
      <p:sp>
        <p:nvSpPr>
          <p:cNvPr id="21" name="Rectangle 20"/>
          <p:cNvSpPr/>
          <p:nvPr/>
        </p:nvSpPr>
        <p:spPr>
          <a:xfrm>
            <a:off x="2002302" y="501215"/>
            <a:ext cx="8360899" cy="584775"/>
          </a:xfrm>
          <a:prstGeom prst="rect">
            <a:avLst/>
          </a:prstGeom>
          <a:solidFill>
            <a:schemeClr val="accent5"/>
          </a:solidFill>
        </p:spPr>
        <p:txBody>
          <a:bodyPr wrap="square">
            <a:spAutoFit/>
          </a:bodyPr>
          <a:lstStyle/>
          <a:p>
            <a:pPr algn="ctr" defTabSz="457200"/>
            <a:r>
              <a:rPr lang="en-US" sz="3200" b="1" dirty="0">
                <a:solidFill>
                  <a:srgbClr val="50A222"/>
                </a:solidFill>
                <a:latin typeface="Times New Roman" pitchFamily="18" charset="0"/>
                <a:cs typeface="Times New Roman" pitchFamily="18" charset="0"/>
              </a:rPr>
              <a:t>The 4 Parts of Medicare</a:t>
            </a:r>
            <a:endParaRPr lang="en-US" sz="2800" b="1" dirty="0">
              <a:solidFill>
                <a:srgbClr val="50A222"/>
              </a:solidFill>
              <a:latin typeface="Times New Roman" pitchFamily="18" charset="0"/>
              <a:cs typeface="Times New Roman" pitchFamily="18" charset="0"/>
            </a:endParaRPr>
          </a:p>
        </p:txBody>
      </p:sp>
    </p:spTree>
    <p:extLst>
      <p:ext uri="{BB962C8B-B14F-4D97-AF65-F5344CB8AC3E}">
        <p14:creationId xmlns:p14="http://schemas.microsoft.com/office/powerpoint/2010/main" val="2017932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fade">
                                      <p:cBhvr>
                                        <p:cTn id="12" dur="1000"/>
                                        <p:tgtEl>
                                          <p:spTgt spid="3080"/>
                                        </p:tgtEl>
                                      </p:cBhvr>
                                    </p:animEffect>
                                    <p:anim calcmode="lin" valueType="num">
                                      <p:cBhvr>
                                        <p:cTn id="13" dur="1000" fill="hold"/>
                                        <p:tgtEl>
                                          <p:spTgt spid="3080"/>
                                        </p:tgtEl>
                                        <p:attrNameLst>
                                          <p:attrName>ppt_x</p:attrName>
                                        </p:attrNameLst>
                                      </p:cBhvr>
                                      <p:tavLst>
                                        <p:tav tm="0">
                                          <p:val>
                                            <p:strVal val="#ppt_x"/>
                                          </p:val>
                                        </p:tav>
                                        <p:tav tm="100000">
                                          <p:val>
                                            <p:strVal val="#ppt_x"/>
                                          </p:val>
                                        </p:tav>
                                      </p:tavLst>
                                    </p:anim>
                                    <p:anim calcmode="lin" valueType="num">
                                      <p:cBhvr>
                                        <p:cTn id="14"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082"/>
                                        </p:tgtEl>
                                        <p:attrNameLst>
                                          <p:attrName>style.visibility</p:attrName>
                                        </p:attrNameLst>
                                      </p:cBhvr>
                                      <p:to>
                                        <p:strVal val="visible"/>
                                      </p:to>
                                    </p:set>
                                    <p:animEffect transition="in" filter="fade">
                                      <p:cBhvr>
                                        <p:cTn id="36" dur="1000"/>
                                        <p:tgtEl>
                                          <p:spTgt spid="3082"/>
                                        </p:tgtEl>
                                      </p:cBhvr>
                                    </p:animEffect>
                                    <p:anim calcmode="lin" valueType="num">
                                      <p:cBhvr>
                                        <p:cTn id="37" dur="1000" fill="hold"/>
                                        <p:tgtEl>
                                          <p:spTgt spid="3082"/>
                                        </p:tgtEl>
                                        <p:attrNameLst>
                                          <p:attrName>ppt_x</p:attrName>
                                        </p:attrNameLst>
                                      </p:cBhvr>
                                      <p:tavLst>
                                        <p:tav tm="0">
                                          <p:val>
                                            <p:strVal val="#ppt_x"/>
                                          </p:val>
                                        </p:tav>
                                        <p:tav tm="100000">
                                          <p:val>
                                            <p:strVal val="#ppt_x"/>
                                          </p:val>
                                        </p:tav>
                                      </p:tavLst>
                                    </p:anim>
                                    <p:anim calcmode="lin" valueType="num">
                                      <p:cBhvr>
                                        <p:cTn id="38" dur="1000" fill="hold"/>
                                        <p:tgtEl>
                                          <p:spTgt spid="308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088"/>
                                        </p:tgtEl>
                                        <p:attrNameLst>
                                          <p:attrName>style.visibility</p:attrName>
                                        </p:attrNameLst>
                                      </p:cBhvr>
                                      <p:to>
                                        <p:strVal val="visible"/>
                                      </p:to>
                                    </p:set>
                                    <p:animEffect transition="in" filter="fade">
                                      <p:cBhvr>
                                        <p:cTn id="53" dur="1000"/>
                                        <p:tgtEl>
                                          <p:spTgt spid="3088"/>
                                        </p:tgtEl>
                                      </p:cBhvr>
                                    </p:animEffect>
                                    <p:anim calcmode="lin" valueType="num">
                                      <p:cBhvr>
                                        <p:cTn id="54" dur="1000" fill="hold"/>
                                        <p:tgtEl>
                                          <p:spTgt spid="3088"/>
                                        </p:tgtEl>
                                        <p:attrNameLst>
                                          <p:attrName>ppt_x</p:attrName>
                                        </p:attrNameLst>
                                      </p:cBhvr>
                                      <p:tavLst>
                                        <p:tav tm="0">
                                          <p:val>
                                            <p:strVal val="#ppt_x"/>
                                          </p:val>
                                        </p:tav>
                                        <p:tav tm="100000">
                                          <p:val>
                                            <p:strVal val="#ppt_x"/>
                                          </p:val>
                                        </p:tav>
                                      </p:tavLst>
                                    </p:anim>
                                    <p:anim calcmode="lin" valueType="num">
                                      <p:cBhvr>
                                        <p:cTn id="55" dur="1000" fill="hold"/>
                                        <p:tgtEl>
                                          <p:spTgt spid="308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20" grpId="0" animBg="1"/>
      <p:bldP spid="7"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7E29-22A8-4B72-A7CE-0F106F414CB7}"/>
              </a:ext>
            </a:extLst>
          </p:cNvPr>
          <p:cNvSpPr>
            <a:spLocks noGrp="1"/>
          </p:cNvSpPr>
          <p:nvPr>
            <p:ph type="title"/>
          </p:nvPr>
        </p:nvSpPr>
        <p:spPr/>
        <p:txBody>
          <a:bodyPr/>
          <a:lstStyle/>
          <a:p>
            <a:r>
              <a:rPr lang="en-US" dirty="0">
                <a:solidFill>
                  <a:srgbClr val="598D3D"/>
                </a:solidFill>
              </a:rPr>
              <a:t>Who’s eligible for Medicare?</a:t>
            </a:r>
          </a:p>
        </p:txBody>
      </p:sp>
      <p:sp>
        <p:nvSpPr>
          <p:cNvPr id="3" name="Content Placeholder 2">
            <a:extLst>
              <a:ext uri="{FF2B5EF4-FFF2-40B4-BE49-F238E27FC236}">
                <a16:creationId xmlns:a16="http://schemas.microsoft.com/office/drawing/2014/main" id="{4A09968B-E692-4896-8A10-896F1BCE0C9B}"/>
              </a:ext>
            </a:extLst>
          </p:cNvPr>
          <p:cNvSpPr>
            <a:spLocks noGrp="1"/>
          </p:cNvSpPr>
          <p:nvPr>
            <p:ph idx="1"/>
          </p:nvPr>
        </p:nvSpPr>
        <p:spPr/>
        <p:txBody>
          <a:bodyPr/>
          <a:lstStyle/>
          <a:p>
            <a:pPr marL="514350" indent="-514350">
              <a:buFont typeface="+mj-lt"/>
              <a:buAutoNum type="alphaUcPeriod"/>
            </a:pPr>
            <a:r>
              <a:rPr lang="en-US" dirty="0"/>
              <a:t>Age 65 and paid into Medicare for at least 40 quarters (10 years)</a:t>
            </a:r>
          </a:p>
          <a:p>
            <a:pPr marL="514350" indent="-514350">
              <a:buFont typeface="+mj-lt"/>
              <a:buAutoNum type="alphaUcPeriod"/>
            </a:pPr>
            <a:r>
              <a:rPr lang="en-US" dirty="0"/>
              <a:t>Age 65 and paid into Medicare for at least 20 quarters (5 years)</a:t>
            </a:r>
          </a:p>
          <a:p>
            <a:pPr marL="514350" indent="-514350">
              <a:buFont typeface="+mj-lt"/>
              <a:buAutoNum type="alphaUcPeriod"/>
            </a:pPr>
            <a:r>
              <a:rPr lang="en-US" dirty="0"/>
              <a:t>Under age 65 and have been on Social Security disability for at least 24 months</a:t>
            </a:r>
          </a:p>
          <a:p>
            <a:pPr marL="514350" indent="-514350">
              <a:buFont typeface="+mj-lt"/>
              <a:buAutoNum type="alphaUcPeriod"/>
            </a:pPr>
            <a:r>
              <a:rPr lang="en-US" dirty="0"/>
              <a:t>B &amp; C</a:t>
            </a:r>
          </a:p>
          <a:p>
            <a:pPr marL="514350" indent="-514350">
              <a:buFont typeface="+mj-lt"/>
              <a:buAutoNum type="alphaUcPeriod"/>
            </a:pPr>
            <a:r>
              <a:rPr lang="en-US" dirty="0"/>
              <a:t>A &amp; C</a:t>
            </a:r>
          </a:p>
        </p:txBody>
      </p:sp>
    </p:spTree>
    <p:extLst>
      <p:ext uri="{BB962C8B-B14F-4D97-AF65-F5344CB8AC3E}">
        <p14:creationId xmlns:p14="http://schemas.microsoft.com/office/powerpoint/2010/main" val="1902998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7E29-22A8-4B72-A7CE-0F106F414CB7}"/>
              </a:ext>
            </a:extLst>
          </p:cNvPr>
          <p:cNvSpPr>
            <a:spLocks noGrp="1"/>
          </p:cNvSpPr>
          <p:nvPr>
            <p:ph type="title"/>
          </p:nvPr>
        </p:nvSpPr>
        <p:spPr/>
        <p:txBody>
          <a:bodyPr/>
          <a:lstStyle/>
          <a:p>
            <a:r>
              <a:rPr lang="en-US" dirty="0">
                <a:solidFill>
                  <a:srgbClr val="598D3D"/>
                </a:solidFill>
              </a:rPr>
              <a:t>Who’s eligible for Medicare?</a:t>
            </a:r>
          </a:p>
        </p:txBody>
      </p:sp>
      <p:sp>
        <p:nvSpPr>
          <p:cNvPr id="3" name="Content Placeholder 2">
            <a:extLst>
              <a:ext uri="{FF2B5EF4-FFF2-40B4-BE49-F238E27FC236}">
                <a16:creationId xmlns:a16="http://schemas.microsoft.com/office/drawing/2014/main" id="{4A09968B-E692-4896-8A10-896F1BCE0C9B}"/>
              </a:ext>
            </a:extLst>
          </p:cNvPr>
          <p:cNvSpPr>
            <a:spLocks noGrp="1"/>
          </p:cNvSpPr>
          <p:nvPr>
            <p:ph idx="1"/>
          </p:nvPr>
        </p:nvSpPr>
        <p:spPr/>
        <p:txBody>
          <a:bodyPr/>
          <a:lstStyle/>
          <a:p>
            <a:pPr marL="514350" indent="-514350">
              <a:buFont typeface="+mj-lt"/>
              <a:buAutoNum type="alphaUcPeriod"/>
            </a:pPr>
            <a:r>
              <a:rPr lang="en-US" dirty="0"/>
              <a:t>Age 65 and paid into Medicare for at least 40 quarters (10 years)</a:t>
            </a:r>
          </a:p>
          <a:p>
            <a:pPr marL="514350" indent="-514350">
              <a:buFont typeface="+mj-lt"/>
              <a:buAutoNum type="alphaUcPeriod"/>
            </a:pPr>
            <a:r>
              <a:rPr lang="en-US" dirty="0"/>
              <a:t>Age 65 and paid into Medicare for at least 20 quarters (5 years)</a:t>
            </a:r>
          </a:p>
          <a:p>
            <a:pPr marL="514350" indent="-514350">
              <a:buFont typeface="+mj-lt"/>
              <a:buAutoNum type="alphaUcPeriod"/>
            </a:pPr>
            <a:r>
              <a:rPr lang="en-US" dirty="0"/>
              <a:t>Under age 65 and have been on Social Security disability for at least 24 months</a:t>
            </a:r>
          </a:p>
          <a:p>
            <a:pPr marL="514350" indent="-514350">
              <a:buFont typeface="+mj-lt"/>
              <a:buAutoNum type="alphaUcPeriod"/>
            </a:pPr>
            <a:r>
              <a:rPr lang="en-US" dirty="0"/>
              <a:t>B &amp; C</a:t>
            </a:r>
          </a:p>
          <a:p>
            <a:pPr marL="514350" indent="-514350">
              <a:buFont typeface="+mj-lt"/>
              <a:buAutoNum type="alphaUcPeriod"/>
            </a:pPr>
            <a:r>
              <a:rPr lang="en-US" dirty="0">
                <a:solidFill>
                  <a:srgbClr val="FF0000"/>
                </a:solidFill>
              </a:rPr>
              <a:t>A &amp; C</a:t>
            </a:r>
          </a:p>
        </p:txBody>
      </p:sp>
    </p:spTree>
    <p:extLst>
      <p:ext uri="{BB962C8B-B14F-4D97-AF65-F5344CB8AC3E}">
        <p14:creationId xmlns:p14="http://schemas.microsoft.com/office/powerpoint/2010/main" val="165229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A0C373-53BE-4AAB-A93A-B0288F4F690E}"/>
              </a:ext>
            </a:extLst>
          </p:cNvPr>
          <p:cNvPicPr>
            <a:picLocks noChangeAspect="1"/>
          </p:cNvPicPr>
          <p:nvPr/>
        </p:nvPicPr>
        <p:blipFill>
          <a:blip r:embed="rId3"/>
          <a:stretch>
            <a:fillRect/>
          </a:stretch>
        </p:blipFill>
        <p:spPr>
          <a:xfrm>
            <a:off x="701018" y="1513657"/>
            <a:ext cx="4700196" cy="4224534"/>
          </a:xfrm>
          <a:prstGeom prst="rect">
            <a:avLst/>
          </a:prstGeom>
        </p:spPr>
      </p:pic>
      <p:pic>
        <p:nvPicPr>
          <p:cNvPr id="8" name="Picture 7">
            <a:extLst>
              <a:ext uri="{FF2B5EF4-FFF2-40B4-BE49-F238E27FC236}">
                <a16:creationId xmlns:a16="http://schemas.microsoft.com/office/drawing/2014/main" id="{456879E1-286D-4EA9-8D0A-2432BFE02717}"/>
              </a:ext>
            </a:extLst>
          </p:cNvPr>
          <p:cNvPicPr>
            <a:picLocks noChangeAspect="1"/>
          </p:cNvPicPr>
          <p:nvPr/>
        </p:nvPicPr>
        <p:blipFill>
          <a:blip r:embed="rId4"/>
          <a:stretch>
            <a:fillRect/>
          </a:stretch>
        </p:blipFill>
        <p:spPr>
          <a:xfrm>
            <a:off x="2100559" y="4352775"/>
            <a:ext cx="1689562" cy="1274945"/>
          </a:xfrm>
          <a:prstGeom prst="rect">
            <a:avLst/>
          </a:prstGeom>
        </p:spPr>
      </p:pic>
      <p:sp>
        <p:nvSpPr>
          <p:cNvPr id="9" name="Rectangle 10">
            <a:extLst>
              <a:ext uri="{FF2B5EF4-FFF2-40B4-BE49-F238E27FC236}">
                <a16:creationId xmlns:a16="http://schemas.microsoft.com/office/drawing/2014/main" id="{E050039C-5565-4DF1-8341-AF7C40E37267}"/>
              </a:ext>
            </a:extLst>
          </p:cNvPr>
          <p:cNvSpPr>
            <a:spLocks noChangeArrowheads="1"/>
          </p:cNvSpPr>
          <p:nvPr/>
        </p:nvSpPr>
        <p:spPr bwMode="auto">
          <a:xfrm>
            <a:off x="6281530" y="1622563"/>
            <a:ext cx="3872525" cy="207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bg2"/>
              </a:buClr>
              <a:buSzPct val="80000"/>
              <a:buFont typeface="Wingdings" pitchFamily="2" charset="2"/>
              <a:buChar char="v"/>
            </a:pPr>
            <a:r>
              <a:rPr lang="en-US" sz="3200" dirty="0">
                <a:latin typeface="Arial" panose="020B0604020202020204" pitchFamily="34" charset="0"/>
                <a:cs typeface="Arial" panose="020B0604020202020204" pitchFamily="34" charset="0"/>
              </a:rPr>
              <a:t>Typically “Premium-free”</a:t>
            </a:r>
          </a:p>
          <a:p>
            <a:pPr marL="342900" indent="-342900">
              <a:spcBef>
                <a:spcPct val="20000"/>
              </a:spcBef>
              <a:buClr>
                <a:schemeClr val="bg2"/>
              </a:buClr>
              <a:buSzPct val="80000"/>
              <a:buFont typeface="Wingdings" pitchFamily="2" charset="2"/>
              <a:buChar char="v"/>
            </a:pPr>
            <a:r>
              <a:rPr lang="en-US" sz="3200" dirty="0">
                <a:latin typeface="Arial" panose="020B0604020202020204" pitchFamily="34" charset="0"/>
                <a:cs typeface="Arial" panose="020B0604020202020204" pitchFamily="34" charset="0"/>
              </a:rPr>
              <a:t>Provides coverage for:</a:t>
            </a:r>
          </a:p>
          <a:p>
            <a:pPr marL="800100" lvl="1" indent="-342900">
              <a:spcBef>
                <a:spcPct val="20000"/>
              </a:spcBef>
              <a:buClr>
                <a:schemeClr val="bg2"/>
              </a:buClr>
              <a:buSzPct val="80000"/>
              <a:buFont typeface="Arial" panose="020B0604020202020204" pitchFamily="34" charset="0"/>
              <a:buChar char="•"/>
            </a:pPr>
            <a:r>
              <a:rPr lang="en-US" sz="2800" dirty="0">
                <a:latin typeface="Arial" panose="020B0604020202020204" pitchFamily="34" charset="0"/>
                <a:cs typeface="Arial" panose="020B0604020202020204" pitchFamily="34" charset="0"/>
              </a:rPr>
              <a:t>Inpatient Hospital</a:t>
            </a:r>
          </a:p>
          <a:p>
            <a:pPr marL="800100" lvl="1" indent="-342900">
              <a:spcBef>
                <a:spcPct val="20000"/>
              </a:spcBef>
              <a:buClr>
                <a:schemeClr val="bg2"/>
              </a:buClr>
              <a:buSzPct val="80000"/>
              <a:buFont typeface="Arial" panose="020B0604020202020204" pitchFamily="34" charset="0"/>
              <a:buChar char="•"/>
            </a:pPr>
            <a:r>
              <a:rPr lang="en-US" sz="2800" dirty="0">
                <a:latin typeface="Arial" panose="020B0604020202020204" pitchFamily="34" charset="0"/>
                <a:cs typeface="Arial" panose="020B0604020202020204" pitchFamily="34" charset="0"/>
              </a:rPr>
              <a:t>Skilled Nursing</a:t>
            </a:r>
          </a:p>
          <a:p>
            <a:pPr marL="800100" lvl="1" indent="-342900">
              <a:spcBef>
                <a:spcPct val="20000"/>
              </a:spcBef>
              <a:buClr>
                <a:schemeClr val="bg2"/>
              </a:buClr>
              <a:buSzPct val="80000"/>
              <a:buFont typeface="Arial" panose="020B0604020202020204" pitchFamily="34" charset="0"/>
              <a:buChar char="•"/>
            </a:pPr>
            <a:r>
              <a:rPr lang="en-US" sz="2800" dirty="0">
                <a:latin typeface="Arial" panose="020B0604020202020204" pitchFamily="34" charset="0"/>
                <a:cs typeface="Arial" panose="020B0604020202020204" pitchFamily="34" charset="0"/>
              </a:rPr>
              <a:t>Home Health Care</a:t>
            </a:r>
          </a:p>
          <a:p>
            <a:pPr marL="800100" lvl="1" indent="-342900">
              <a:spcBef>
                <a:spcPct val="20000"/>
              </a:spcBef>
              <a:buClr>
                <a:schemeClr val="bg2"/>
              </a:buClr>
              <a:buSzPct val="80000"/>
              <a:buFont typeface="Arial" panose="020B0604020202020204" pitchFamily="34" charset="0"/>
              <a:buChar char="•"/>
            </a:pPr>
            <a:r>
              <a:rPr lang="en-US" sz="2800" dirty="0">
                <a:latin typeface="Arial" panose="020B0604020202020204" pitchFamily="34" charset="0"/>
                <a:cs typeface="Arial" panose="020B0604020202020204" pitchFamily="34" charset="0"/>
              </a:rPr>
              <a:t>Hospice Care</a:t>
            </a:r>
          </a:p>
        </p:txBody>
      </p:sp>
      <p:sp>
        <p:nvSpPr>
          <p:cNvPr id="10" name="Title 3">
            <a:extLst>
              <a:ext uri="{FF2B5EF4-FFF2-40B4-BE49-F238E27FC236}">
                <a16:creationId xmlns:a16="http://schemas.microsoft.com/office/drawing/2014/main" id="{1D9FD6BB-DE12-494E-A357-E153D769CF8D}"/>
              </a:ext>
            </a:extLst>
          </p:cNvPr>
          <p:cNvSpPr txBox="1">
            <a:spLocks/>
          </p:cNvSpPr>
          <p:nvPr/>
        </p:nvSpPr>
        <p:spPr>
          <a:xfrm>
            <a:off x="1421296" y="234453"/>
            <a:ext cx="10515600" cy="655807"/>
          </a:xfrm>
          <a:prstGeom prst="rect">
            <a:avLst/>
          </a:prstGeom>
        </p:spPr>
        <p:txBody>
          <a:bodyPr/>
          <a:lstStyle>
            <a:lvl1pPr algn="l" defTabSz="914400" rtl="0" eaLnBrk="1" latinLnBrk="0" hangingPunct="1">
              <a:lnSpc>
                <a:spcPct val="90000"/>
              </a:lnSpc>
              <a:spcBef>
                <a:spcPct val="0"/>
              </a:spcBef>
              <a:buNone/>
              <a:defRPr sz="4000" b="1" kern="1200">
                <a:solidFill>
                  <a:srgbClr val="6D6E71"/>
                </a:solidFill>
                <a:effectLst>
                  <a:innerShdw blurRad="63500" dist="50800" dir="13500000">
                    <a:prstClr val="black">
                      <a:alpha val="50000"/>
                    </a:prstClr>
                  </a:innerShdw>
                </a:effectLst>
                <a:latin typeface="Arial" panose="020B0604020202020204" pitchFamily="34" charset="0"/>
                <a:ea typeface="+mj-ea"/>
                <a:cs typeface="Arial" panose="020B0604020202020204" pitchFamily="34" charset="0"/>
              </a:defRPr>
            </a:lvl1pPr>
          </a:lstStyle>
          <a:p>
            <a:r>
              <a:rPr lang="en-US">
                <a:solidFill>
                  <a:schemeClr val="bg2"/>
                </a:solidFill>
              </a:rPr>
              <a:t>Medicare 101</a:t>
            </a:r>
            <a:endParaRPr lang="en-US" dirty="0">
              <a:solidFill>
                <a:schemeClr val="bg2"/>
              </a:solidFill>
            </a:endParaRPr>
          </a:p>
        </p:txBody>
      </p:sp>
    </p:spTree>
    <p:extLst>
      <p:ext uri="{BB962C8B-B14F-4D97-AF65-F5344CB8AC3E}">
        <p14:creationId xmlns:p14="http://schemas.microsoft.com/office/powerpoint/2010/main" val="386017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1000"/>
                                        <p:tgtEl>
                                          <p:spTgt spid="9">
                                            <p:txEl>
                                              <p:pRg st="4" end="4"/>
                                            </p:txEl>
                                          </p:spTgt>
                                        </p:tgtEl>
                                      </p:cBhvr>
                                    </p:animEffect>
                                    <p:anim calcmode="lin" valueType="num">
                                      <p:cBhvr>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1000"/>
                                        <p:tgtEl>
                                          <p:spTgt spid="9">
                                            <p:txEl>
                                              <p:pRg st="5" end="5"/>
                                            </p:txEl>
                                          </p:spTgt>
                                        </p:tgtEl>
                                      </p:cBhvr>
                                    </p:animEffect>
                                    <p:anim calcmode="lin" valueType="num">
                                      <p:cBhvr>
                                        <p:cTn id="37"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ixel">
  <a:themeElements>
    <a:clrScheme name="Custom 6">
      <a:dk1>
        <a:srgbClr val="000000"/>
      </a:dk1>
      <a:lt1>
        <a:srgbClr val="FFFFFF"/>
      </a:lt1>
      <a:dk2>
        <a:srgbClr val="000000"/>
      </a:dk2>
      <a:lt2>
        <a:srgbClr val="50A222"/>
      </a:lt2>
      <a:accent1>
        <a:srgbClr val="B8DC94"/>
      </a:accent1>
      <a:accent2>
        <a:srgbClr val="8ED674"/>
      </a:accent2>
      <a:accent3>
        <a:srgbClr val="FFFFFF"/>
      </a:accent3>
      <a:accent4>
        <a:srgbClr val="000000"/>
      </a:accent4>
      <a:accent5>
        <a:srgbClr val="B8DC94"/>
      </a:accent5>
      <a:accent6>
        <a:srgbClr val="8EF173"/>
      </a:accent6>
      <a:hlink>
        <a:srgbClr val="55A638"/>
      </a:hlink>
      <a:folHlink>
        <a:srgbClr val="D4E9CD"/>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bodyPr wrap="square">
        <a:spAutoFit/>
      </a:bodyPr>
      <a:lstStyle>
        <a:defPPr algn="ctr">
          <a:defRPr sz="1000" u="sng" dirty="0">
            <a:solidFill>
              <a:schemeClr val="tx1"/>
            </a:solidFill>
            <a:latin typeface="+mj-lt"/>
          </a:defRPr>
        </a:defPPr>
      </a:lstStyle>
      <a:style>
        <a:lnRef idx="0">
          <a:schemeClr val="accent2"/>
        </a:lnRef>
        <a:fillRef idx="3">
          <a:schemeClr val="accent2"/>
        </a:fillRef>
        <a:effectRef idx="3">
          <a:schemeClr val="accent2"/>
        </a:effectRef>
        <a:fontRef idx="minor">
          <a:schemeClr val="lt1"/>
        </a:fontRef>
      </a:style>
    </a:tx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5297</TotalTime>
  <Words>6417</Words>
  <Application>Microsoft Office PowerPoint</Application>
  <PresentationFormat>Widescreen</PresentationFormat>
  <Paragraphs>578</Paragraphs>
  <Slides>42</Slides>
  <Notes>32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42</vt:i4>
      </vt:variant>
    </vt:vector>
  </HeadingPairs>
  <TitlesOfParts>
    <vt:vector size="54" baseType="lpstr">
      <vt:lpstr>Arial</vt:lpstr>
      <vt:lpstr>Arial Black</vt:lpstr>
      <vt:lpstr>Calibri</vt:lpstr>
      <vt:lpstr>Courier New</vt:lpstr>
      <vt:lpstr>Garamond</vt:lpstr>
      <vt:lpstr>Helvetica</vt:lpstr>
      <vt:lpstr>Helvetica-Bold</vt:lpstr>
      <vt:lpstr>Rubik</vt:lpstr>
      <vt:lpstr>Times New Roman</vt:lpstr>
      <vt:lpstr>Wingdings</vt:lpstr>
      <vt:lpstr>Office Theme</vt:lpstr>
      <vt:lpstr>1_Pixel</vt:lpstr>
      <vt:lpstr>Medicare 101</vt:lpstr>
      <vt:lpstr>What is Medicare?</vt:lpstr>
      <vt:lpstr>How long has Medicare been around?</vt:lpstr>
      <vt:lpstr>How long has Medicare been around?</vt:lpstr>
      <vt:lpstr>PowerPoint Presentation</vt:lpstr>
      <vt:lpstr>PowerPoint Presentation</vt:lpstr>
      <vt:lpstr>Who’s eligible for Medicare?</vt:lpstr>
      <vt:lpstr>Who’s eligible for Medicare?</vt:lpstr>
      <vt:lpstr>PowerPoint Presentation</vt:lpstr>
      <vt:lpstr>PowerPoint Presentation</vt:lpstr>
      <vt:lpstr>Medicare 101</vt:lpstr>
      <vt:lpstr>Medicare 101</vt:lpstr>
      <vt:lpstr>PowerPoint Presentation</vt:lpstr>
      <vt:lpstr>True or False?</vt:lpstr>
      <vt:lpstr>True or False?</vt:lpstr>
      <vt:lpstr>PowerPoint Presentation</vt:lpstr>
      <vt:lpstr>PowerPoint Presentation</vt:lpstr>
      <vt:lpstr>How to Enroll in Medicare Part A &amp; B</vt:lpstr>
      <vt:lpstr>PowerPoint Presentation</vt:lpstr>
      <vt:lpstr>How to Enroll</vt:lpstr>
      <vt:lpstr>PowerPoint Presentation</vt:lpstr>
      <vt:lpstr>PowerPoint Presentation</vt:lpstr>
      <vt:lpstr>PowerPoint Presentation</vt:lpstr>
      <vt:lpstr>Medicare Part C – Medicare Advantage</vt:lpstr>
      <vt:lpstr>Types of Medicare Advantage </vt:lpstr>
      <vt:lpstr>PowerPoint Presentation</vt:lpstr>
      <vt:lpstr>Medicare Part D</vt:lpstr>
      <vt:lpstr>Part D Coverage Gap: Donut Hole</vt:lpstr>
      <vt:lpstr>Medicare Prescription Drug Coverage</vt:lpstr>
      <vt:lpstr>PowerPoint Presentation</vt:lpstr>
      <vt:lpstr>Your Medicare Coverage Choices</vt:lpstr>
      <vt:lpstr>Medicare Supplements - “Medigap”</vt:lpstr>
      <vt:lpstr>Helps pay some costs not paid by Medicare</vt:lpstr>
      <vt:lpstr>PowerPoint Presentation</vt:lpstr>
      <vt:lpstr>Medicare Supplements – When to Enroll</vt:lpstr>
      <vt:lpstr>What’s the Difference?</vt:lpstr>
      <vt:lpstr>Enrolling in Medicare Advantage</vt:lpstr>
      <vt:lpstr>Important Dates</vt:lpstr>
      <vt:lpstr>If it’s time to make your Medicare choice, consider these factors:</vt:lpstr>
      <vt:lpstr>Think about your needs over time</vt:lpstr>
      <vt:lpstr>Resources</vt:lpstr>
      <vt:lpstr>Thank you for your time and attention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101</dc:title>
  <dc:creator>Alissa Morris</dc:creator>
  <cp:lastModifiedBy>Alissa Morris</cp:lastModifiedBy>
  <cp:revision>24</cp:revision>
  <dcterms:created xsi:type="dcterms:W3CDTF">2019-11-14T15:59:57Z</dcterms:created>
  <dcterms:modified xsi:type="dcterms:W3CDTF">2023-10-16T21:47:25Z</dcterms:modified>
</cp:coreProperties>
</file>